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8"/>
  </p:notesMasterIdLst>
  <p:sldIdLst>
    <p:sldId id="548" r:id="rId5"/>
    <p:sldId id="884" r:id="rId6"/>
    <p:sldId id="666" r:id="rId7"/>
    <p:sldId id="681" r:id="rId9"/>
    <p:sldId id="806" r:id="rId10"/>
    <p:sldId id="886" r:id="rId11"/>
    <p:sldId id="710" r:id="rId12"/>
    <p:sldId id="841" r:id="rId13"/>
    <p:sldId id="712" r:id="rId14"/>
    <p:sldId id="682" r:id="rId15"/>
    <p:sldId id="778" r:id="rId16"/>
    <p:sldId id="783" r:id="rId17"/>
    <p:sldId id="826" r:id="rId18"/>
    <p:sldId id="714" r:id="rId19"/>
    <p:sldId id="887" r:id="rId20"/>
    <p:sldId id="715" r:id="rId21"/>
    <p:sldId id="888" r:id="rId22"/>
    <p:sldId id="861" r:id="rId23"/>
    <p:sldId id="889" r:id="rId24"/>
    <p:sldId id="890" r:id="rId25"/>
    <p:sldId id="891" r:id="rId26"/>
    <p:sldId id="892" r:id="rId27"/>
    <p:sldId id="893" r:id="rId28"/>
    <p:sldId id="894" r:id="rId29"/>
    <p:sldId id="895" r:id="rId30"/>
    <p:sldId id="896" r:id="rId31"/>
    <p:sldId id="897" r:id="rId32"/>
    <p:sldId id="898" r:id="rId33"/>
    <p:sldId id="873" r:id="rId34"/>
    <p:sldId id="901" r:id="rId35"/>
    <p:sldId id="899" r:id="rId36"/>
    <p:sldId id="902" r:id="rId37"/>
    <p:sldId id="687" r:id="rId38"/>
    <p:sldId id="688" r:id="rId39"/>
    <p:sldId id="779" r:id="rId40"/>
    <p:sldId id="689" r:id="rId41"/>
    <p:sldId id="692" r:id="rId42"/>
    <p:sldId id="903" r:id="rId43"/>
    <p:sldId id="695" r:id="rId44"/>
    <p:sldId id="804" r:id="rId45"/>
    <p:sldId id="599" r:id="rId46"/>
  </p:sldIdLst>
  <p:sldSz cx="12192000" cy="6858000"/>
  <p:notesSz cx="6858000" cy="9144000"/>
  <p:custDataLst>
    <p:tags r:id="rId5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 lastIdx="1" clrIdx="0"/>
  <p:cmAuthor id="4"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DC0917"/>
    <a:srgbClr val="F40308"/>
    <a:srgbClr val="FF3300"/>
    <a:srgbClr val="EADA7C"/>
    <a:srgbClr val="FF5050"/>
    <a:srgbClr val="404040"/>
    <a:srgbClr val="010066"/>
    <a:srgbClr val="333F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56"/>
    <p:restoredTop sz="94660"/>
  </p:normalViewPr>
  <p:slideViewPr>
    <p:cSldViewPr snapToGrid="0" showGuides="1">
      <p:cViewPr>
        <p:scale>
          <a:sx n="70" d="100"/>
          <a:sy n="70" d="100"/>
        </p:scale>
        <p:origin x="-720" y="-1368"/>
      </p:cViewPr>
      <p:guideLst>
        <p:guide orient="horz" pos="2160"/>
        <p:guide pos="3836"/>
      </p:guideLst>
    </p:cSldViewPr>
  </p:slideViewPr>
  <p:notesTextViewPr>
    <p:cViewPr>
      <p:scale>
        <a:sx n="1" d="1"/>
        <a:sy n="1" d="1"/>
      </p:scale>
      <p:origin x="0" y="0"/>
    </p:cViewPr>
  </p:notesTextViewPr>
  <p:gridSpacing cx="72003" cy="72003"/>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notesMaster" Target="notesMasters/notesMaster1.xml"/><Relationship Id="rId7" Type="http://schemas.openxmlformats.org/officeDocument/2006/relationships/slide" Target="slides/slide3.xml"/><Relationship Id="rId6" Type="http://schemas.openxmlformats.org/officeDocument/2006/relationships/slide" Target="slides/slide2.xml"/><Relationship Id="rId51" Type="http://schemas.openxmlformats.org/officeDocument/2006/relationships/tags" Target="tags/tag31.xml"/><Relationship Id="rId50" Type="http://schemas.openxmlformats.org/officeDocument/2006/relationships/commentAuthors" Target="commentAuthors.xml"/><Relationship Id="rId5" Type="http://schemas.openxmlformats.org/officeDocument/2006/relationships/slide" Target="slides/slide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34862F5-224B-47AB-95BD-D6F04FB68B12}" type="doc">
      <dgm:prSet loTypeId="urn:microsoft.com/office/officeart/2005/8/layout/gear1#1" loCatId="process" qsTypeId="urn:microsoft.com/office/officeart/2005/8/quickstyle/simple1#2" qsCatId="simple" csTypeId="urn:microsoft.com/office/officeart/2005/8/colors/accent1_2#2" csCatId="accent1" phldr="1"/>
      <dgm:spPr/>
    </dgm:pt>
    <dgm:pt modelId="{1308AAC4-56E7-4B7E-8D31-3E2670EF1054}">
      <dgm:prSet phldrT="[文本]" phldr="0" custT="0"/>
      <dgm:spPr>
        <a:solidFill>
          <a:srgbClr val="FF0000"/>
        </a:solidFill>
      </dgm:spPr>
      <dgm:t>
        <a:bodyPr vert="horz" wrap="square"/>
        <a:lstStyle/>
        <a:p>
          <a:pPr>
            <a:lnSpc>
              <a:spcPct val="100000"/>
            </a:lnSpc>
            <a:spcBef>
              <a:spcPct val="0"/>
            </a:spcBef>
            <a:spcAft>
              <a:spcPct val="35000"/>
            </a:spcAft>
          </a:pPr>
          <a:r>
            <a:rPr>
              <a:sym typeface="+mn-ea"/>
            </a:rPr>
            <a:t>理</a:t>
          </a:r>
          <a:r>
            <a:rPr lang="zh-CN" altLang="en-US" dirty="0">
              <a:sym typeface="+mn-ea"/>
            </a:rPr>
            <a:t>想的实现</a:t>
          </a:r>
          <a:endParaRPr lang="zh-CN" altLang="en-US" dirty="0"/>
        </a:p>
      </dgm:t>
    </dgm:pt>
    <dgm:pt modelId="{66E333BF-6AA0-4919-83F6-859A7B1131E2}" cxnId="{A4E5DA84-B378-4313-9AC5-12E551A0A189}" type="parTrans">
      <dgm:prSet/>
      <dgm:spPr/>
      <dgm:t>
        <a:bodyPr/>
        <a:lstStyle/>
        <a:p>
          <a:endParaRPr lang="zh-CN" altLang="en-US"/>
        </a:p>
      </dgm:t>
    </dgm:pt>
    <dgm:pt modelId="{E6D5F695-2335-4387-81F6-9E182FC20263}" cxnId="{A4E5DA84-B378-4313-9AC5-12E551A0A189}" type="sibTrans">
      <dgm:prSet/>
      <dgm:spPr/>
      <dgm:t>
        <a:bodyPr/>
        <a:lstStyle/>
        <a:p>
          <a:endParaRPr lang="zh-CN" altLang="en-US"/>
        </a:p>
      </dgm:t>
    </dgm:pt>
    <dgm:pt modelId="{0175349B-9D59-4BF0-A406-2352C64F98E8}">
      <dgm:prSet phldrT="[文本]" phldr="0" custT="0"/>
      <dgm:spPr>
        <a:solidFill>
          <a:srgbClr val="0070C0"/>
        </a:solidFill>
      </dgm:spPr>
      <dgm:t>
        <a:bodyPr vert="horz" wrap="square"/>
        <a:lstStyle/>
        <a:p>
          <a:pPr>
            <a:lnSpc>
              <a:spcPct val="100000"/>
            </a:lnSpc>
            <a:spcBef>
              <a:spcPct val="0"/>
            </a:spcBef>
            <a:spcAft>
              <a:spcPct val="35000"/>
            </a:spcAft>
          </a:pPr>
          <a:r>
            <a:rPr>
              <a:sym typeface="+mn-ea"/>
            </a:rPr>
            <a:t>艰</a:t>
          </a:r>
          <a:r>
            <a:rPr lang="zh-CN" altLang="en-US" dirty="0">
              <a:sym typeface="+mn-ea"/>
            </a:rPr>
            <a:t>苦奋斗</a:t>
          </a:r>
          <a:endParaRPr lang="zh-CN" altLang="en-US" dirty="0"/>
        </a:p>
      </dgm:t>
    </dgm:pt>
    <dgm:pt modelId="{932ACE8D-E477-4458-8516-4995D1DE9A63}" cxnId="{6AA6A689-FA25-4B22-BFFB-C4F1B8BC8EF5}" type="parTrans">
      <dgm:prSet/>
      <dgm:spPr/>
      <dgm:t>
        <a:bodyPr/>
        <a:lstStyle/>
        <a:p>
          <a:endParaRPr lang="zh-CN" altLang="en-US"/>
        </a:p>
      </dgm:t>
    </dgm:pt>
    <dgm:pt modelId="{269DB16E-1FA4-4AE7-A746-73E9CCF11D3C}" cxnId="{6AA6A689-FA25-4B22-BFFB-C4F1B8BC8EF5}" type="sibTrans">
      <dgm:prSet/>
      <dgm:spPr/>
      <dgm:t>
        <a:bodyPr/>
        <a:lstStyle/>
        <a:p>
          <a:endParaRPr lang="zh-CN" altLang="en-US"/>
        </a:p>
      </dgm:t>
    </dgm:pt>
    <dgm:pt modelId="{1A1EFEEA-7B67-45C3-B1F8-533A78BC345A}">
      <dgm:prSet phldrT="[文本]" phldr="0" custT="1"/>
      <dgm:spPr>
        <a:solidFill>
          <a:srgbClr val="00B050"/>
        </a:solidFill>
      </dgm:spPr>
      <dgm:t>
        <a:bodyPr vert="horz" wrap="square"/>
        <a:lstStyle/>
        <a:p>
          <a:pPr>
            <a:lnSpc>
              <a:spcPct val="100000"/>
            </a:lnSpc>
            <a:spcBef>
              <a:spcPct val="0"/>
            </a:spcBef>
            <a:spcAft>
              <a:spcPct val="35000"/>
            </a:spcAft>
          </a:pPr>
          <a:r>
            <a:rPr sz="2000">
              <a:sym typeface="+mn-ea"/>
            </a:rPr>
            <a:t>立</a:t>
          </a:r>
          <a:r>
            <a:rPr lang="zh-CN" altLang="en-US" sz="2000" dirty="0">
              <a:sym typeface="+mn-ea"/>
            </a:rPr>
            <a:t>志和追求</a:t>
          </a:r>
        </a:p>
      </dgm:t>
    </dgm:pt>
    <dgm:pt modelId="{EDD77A23-C2CF-4F0C-818E-71B53B927F2E}" cxnId="{DD56D349-5BDB-4D4A-A64D-7E41C1BE4C85}" type="parTrans">
      <dgm:prSet/>
      <dgm:spPr/>
      <dgm:t>
        <a:bodyPr/>
        <a:lstStyle/>
        <a:p>
          <a:endParaRPr lang="zh-CN" altLang="en-US"/>
        </a:p>
      </dgm:t>
    </dgm:pt>
    <dgm:pt modelId="{7A45992C-E890-4745-9E8F-88B8D2F1A2FD}" cxnId="{DD56D349-5BDB-4D4A-A64D-7E41C1BE4C85}" type="sibTrans">
      <dgm:prSet/>
      <dgm:spPr/>
      <dgm:t>
        <a:bodyPr/>
        <a:lstStyle/>
        <a:p>
          <a:endParaRPr lang="zh-CN" altLang="en-US"/>
        </a:p>
      </dgm:t>
    </dgm:pt>
    <dgm:pt modelId="{0484F5EC-0008-4870-95B1-4D9BC82316FB}" type="pres">
      <dgm:prSet presAssocID="{134862F5-224B-47AB-95BD-D6F04FB68B12}" presName="composite" presStyleCnt="0">
        <dgm:presLayoutVars>
          <dgm:chMax val="3"/>
          <dgm:animLvl val="lvl"/>
          <dgm:resizeHandles val="exact"/>
        </dgm:presLayoutVars>
      </dgm:prSet>
      <dgm:spPr/>
    </dgm:pt>
    <dgm:pt modelId="{B8CB5DA9-2855-49A8-A96D-7484752668F0}" type="pres">
      <dgm:prSet presAssocID="{1308AAC4-56E7-4B7E-8D31-3E2670EF1054}" presName="gear1" presStyleLbl="node1" presStyleIdx="0" presStyleCnt="3">
        <dgm:presLayoutVars>
          <dgm:chMax val="1"/>
          <dgm:bulletEnabled val="1"/>
        </dgm:presLayoutVars>
      </dgm:prSet>
      <dgm:spPr/>
      <dgm:t>
        <a:bodyPr/>
        <a:lstStyle/>
        <a:p>
          <a:endParaRPr lang="zh-CN" altLang="en-US"/>
        </a:p>
      </dgm:t>
    </dgm:pt>
    <dgm:pt modelId="{5DCA1D95-21BD-45C2-8C62-7E6803951EAC}" type="pres">
      <dgm:prSet presAssocID="{1308AAC4-56E7-4B7E-8D31-3E2670EF1054}" presName="gear1srcNode" presStyleLbl="node1" presStyleIdx="0" presStyleCnt="3"/>
      <dgm:spPr/>
      <dgm:t>
        <a:bodyPr/>
        <a:lstStyle/>
        <a:p>
          <a:endParaRPr lang="zh-CN" altLang="en-US"/>
        </a:p>
      </dgm:t>
    </dgm:pt>
    <dgm:pt modelId="{4442D5F9-ABB6-4E4F-9198-4E92AE8BF8A2}" type="pres">
      <dgm:prSet presAssocID="{1308AAC4-56E7-4B7E-8D31-3E2670EF1054}" presName="gear1dstNode" presStyleLbl="node1" presStyleIdx="0" presStyleCnt="3"/>
      <dgm:spPr/>
      <dgm:t>
        <a:bodyPr/>
        <a:lstStyle/>
        <a:p>
          <a:endParaRPr lang="zh-CN" altLang="en-US"/>
        </a:p>
      </dgm:t>
    </dgm:pt>
    <dgm:pt modelId="{B4F7217F-3A5B-433C-9C6D-06A715589187}" type="pres">
      <dgm:prSet presAssocID="{0175349B-9D59-4BF0-A406-2352C64F98E8}" presName="gear2" presStyleLbl="node1" presStyleIdx="1" presStyleCnt="3">
        <dgm:presLayoutVars>
          <dgm:chMax val="1"/>
          <dgm:bulletEnabled val="1"/>
        </dgm:presLayoutVars>
      </dgm:prSet>
      <dgm:spPr/>
      <dgm:t>
        <a:bodyPr/>
        <a:lstStyle/>
        <a:p>
          <a:endParaRPr lang="zh-CN" altLang="en-US"/>
        </a:p>
      </dgm:t>
    </dgm:pt>
    <dgm:pt modelId="{2AEC1162-F212-4ACB-B634-C40698335D79}" type="pres">
      <dgm:prSet presAssocID="{0175349B-9D59-4BF0-A406-2352C64F98E8}" presName="gear2srcNode" presStyleLbl="node1" presStyleIdx="1" presStyleCnt="3"/>
      <dgm:spPr/>
      <dgm:t>
        <a:bodyPr/>
        <a:lstStyle/>
        <a:p>
          <a:endParaRPr lang="zh-CN" altLang="en-US"/>
        </a:p>
      </dgm:t>
    </dgm:pt>
    <dgm:pt modelId="{B15F515C-A497-42BB-8144-AC5AAC4F3995}" type="pres">
      <dgm:prSet presAssocID="{0175349B-9D59-4BF0-A406-2352C64F98E8}" presName="gear2dstNode" presStyleLbl="node1" presStyleIdx="1" presStyleCnt="3"/>
      <dgm:spPr/>
      <dgm:t>
        <a:bodyPr/>
        <a:lstStyle/>
        <a:p>
          <a:endParaRPr lang="zh-CN" altLang="en-US"/>
        </a:p>
      </dgm:t>
    </dgm:pt>
    <dgm:pt modelId="{EDEA62E2-6D54-4FA5-87F3-206581D949AD}" type="pres">
      <dgm:prSet presAssocID="{1A1EFEEA-7B67-45C3-B1F8-533A78BC345A}" presName="gear3" presStyleLbl="node1" presStyleIdx="2" presStyleCnt="3"/>
      <dgm:spPr/>
      <dgm:t>
        <a:bodyPr/>
        <a:lstStyle/>
        <a:p>
          <a:endParaRPr lang="zh-CN" altLang="en-US"/>
        </a:p>
      </dgm:t>
    </dgm:pt>
    <dgm:pt modelId="{E0745C21-CA10-45E3-9E28-896EB223C0A0}" type="pres">
      <dgm:prSet presAssocID="{1A1EFEEA-7B67-45C3-B1F8-533A78BC345A}" presName="gear3tx" presStyleLbl="node1" presStyleIdx="2" presStyleCnt="3">
        <dgm:presLayoutVars>
          <dgm:chMax val="1"/>
          <dgm:bulletEnabled val="1"/>
        </dgm:presLayoutVars>
      </dgm:prSet>
      <dgm:spPr/>
      <dgm:t>
        <a:bodyPr/>
        <a:lstStyle/>
        <a:p>
          <a:endParaRPr lang="zh-CN" altLang="en-US"/>
        </a:p>
      </dgm:t>
    </dgm:pt>
    <dgm:pt modelId="{D454B2FF-043F-48B2-98FC-AD817BEE17F8}" type="pres">
      <dgm:prSet presAssocID="{1A1EFEEA-7B67-45C3-B1F8-533A78BC345A}" presName="gear3srcNode" presStyleLbl="node1" presStyleIdx="2" presStyleCnt="3"/>
      <dgm:spPr/>
      <dgm:t>
        <a:bodyPr/>
        <a:lstStyle/>
        <a:p>
          <a:endParaRPr lang="zh-CN" altLang="en-US"/>
        </a:p>
      </dgm:t>
    </dgm:pt>
    <dgm:pt modelId="{4215FF1C-EA70-40FA-9EC0-BC656F044DD7}" type="pres">
      <dgm:prSet presAssocID="{1A1EFEEA-7B67-45C3-B1F8-533A78BC345A}" presName="gear3dstNode" presStyleLbl="node1" presStyleIdx="2" presStyleCnt="3"/>
      <dgm:spPr/>
      <dgm:t>
        <a:bodyPr/>
        <a:lstStyle/>
        <a:p>
          <a:endParaRPr lang="zh-CN" altLang="en-US"/>
        </a:p>
      </dgm:t>
    </dgm:pt>
    <dgm:pt modelId="{D2F4CA81-934D-4491-9892-B573A78ED869}" type="pres">
      <dgm:prSet presAssocID="{E6D5F695-2335-4387-81F6-9E182FC20263}" presName="connector1" presStyleLbl="sibTrans2D1" presStyleIdx="0" presStyleCnt="3"/>
      <dgm:spPr/>
      <dgm:t>
        <a:bodyPr/>
        <a:lstStyle/>
        <a:p>
          <a:endParaRPr lang="zh-CN" altLang="en-US"/>
        </a:p>
      </dgm:t>
    </dgm:pt>
    <dgm:pt modelId="{DB7AA92A-977B-49DD-B2C3-D086392778A4}" type="pres">
      <dgm:prSet presAssocID="{269DB16E-1FA4-4AE7-A746-73E9CCF11D3C}" presName="connector2" presStyleLbl="sibTrans2D1" presStyleIdx="1" presStyleCnt="3"/>
      <dgm:spPr/>
      <dgm:t>
        <a:bodyPr/>
        <a:lstStyle/>
        <a:p>
          <a:endParaRPr lang="zh-CN" altLang="en-US"/>
        </a:p>
      </dgm:t>
    </dgm:pt>
    <dgm:pt modelId="{1243294A-4B2A-4701-AEE6-9F635F2689F2}" type="pres">
      <dgm:prSet presAssocID="{7A45992C-E890-4745-9E8F-88B8D2F1A2FD}" presName="connector3" presStyleLbl="sibTrans2D1" presStyleIdx="2" presStyleCnt="3"/>
      <dgm:spPr/>
      <dgm:t>
        <a:bodyPr/>
        <a:lstStyle/>
        <a:p>
          <a:endParaRPr lang="zh-CN" altLang="en-US"/>
        </a:p>
      </dgm:t>
    </dgm:pt>
  </dgm:ptLst>
  <dgm:cxnLst>
    <dgm:cxn modelId="{6AA6A689-FA25-4B22-BFFB-C4F1B8BC8EF5}" srcId="{134862F5-224B-47AB-95BD-D6F04FB68B12}" destId="{0175349B-9D59-4BF0-A406-2352C64F98E8}" srcOrd="1" destOrd="0" parTransId="{932ACE8D-E477-4458-8516-4995D1DE9A63}" sibTransId="{269DB16E-1FA4-4AE7-A746-73E9CCF11D3C}"/>
    <dgm:cxn modelId="{C7C3CAE4-D14E-48DF-81AD-19B3499A2207}" type="presOf" srcId="{1A1EFEEA-7B67-45C3-B1F8-533A78BC345A}" destId="{4215FF1C-EA70-40FA-9EC0-BC656F044DD7}" srcOrd="2" destOrd="0" presId="urn:microsoft.com/office/officeart/2005/8/layout/gear1#1"/>
    <dgm:cxn modelId="{DD56D349-5BDB-4D4A-A64D-7E41C1BE4C85}" srcId="{134862F5-224B-47AB-95BD-D6F04FB68B12}" destId="{1A1EFEEA-7B67-45C3-B1F8-533A78BC345A}" srcOrd="2" destOrd="0" parTransId="{EDD77A23-C2CF-4F0C-818E-71B53B927F2E}" sibTransId="{7A45992C-E890-4745-9E8F-88B8D2F1A2FD}"/>
    <dgm:cxn modelId="{97E21038-039C-496C-9C12-44C84C7A2E55}" type="presOf" srcId="{0175349B-9D59-4BF0-A406-2352C64F98E8}" destId="{2AEC1162-F212-4ACB-B634-C40698335D79}" srcOrd="1" destOrd="0" presId="urn:microsoft.com/office/officeart/2005/8/layout/gear1#1"/>
    <dgm:cxn modelId="{FB488350-51B4-476B-B293-35CFCF867045}" type="presOf" srcId="{E6D5F695-2335-4387-81F6-9E182FC20263}" destId="{D2F4CA81-934D-4491-9892-B573A78ED869}" srcOrd="0" destOrd="0" presId="urn:microsoft.com/office/officeart/2005/8/layout/gear1#1"/>
    <dgm:cxn modelId="{16A60C7F-B929-487B-8E6A-610105E1B0FA}" type="presOf" srcId="{1A1EFEEA-7B67-45C3-B1F8-533A78BC345A}" destId="{D454B2FF-043F-48B2-98FC-AD817BEE17F8}" srcOrd="1" destOrd="0" presId="urn:microsoft.com/office/officeart/2005/8/layout/gear1#1"/>
    <dgm:cxn modelId="{8CE0470A-E29B-4850-BE62-7CA9EAA1971A}" type="presOf" srcId="{0175349B-9D59-4BF0-A406-2352C64F98E8}" destId="{B4F7217F-3A5B-433C-9C6D-06A715589187}" srcOrd="0" destOrd="0" presId="urn:microsoft.com/office/officeart/2005/8/layout/gear1#1"/>
    <dgm:cxn modelId="{1920BB30-E75E-4FB2-B752-C288E135D27C}" type="presOf" srcId="{1308AAC4-56E7-4B7E-8D31-3E2670EF1054}" destId="{4442D5F9-ABB6-4E4F-9198-4E92AE8BF8A2}" srcOrd="2" destOrd="0" presId="urn:microsoft.com/office/officeart/2005/8/layout/gear1#1"/>
    <dgm:cxn modelId="{FC97FD5F-10B0-498F-B0EB-733613D2504C}" type="presOf" srcId="{1308AAC4-56E7-4B7E-8D31-3E2670EF1054}" destId="{5DCA1D95-21BD-45C2-8C62-7E6803951EAC}" srcOrd="1" destOrd="0" presId="urn:microsoft.com/office/officeart/2005/8/layout/gear1#1"/>
    <dgm:cxn modelId="{94628D8F-9AD1-47F3-90C2-500CE28A7FC5}" type="presOf" srcId="{1A1EFEEA-7B67-45C3-B1F8-533A78BC345A}" destId="{E0745C21-CA10-45E3-9E28-896EB223C0A0}" srcOrd="3" destOrd="0" presId="urn:microsoft.com/office/officeart/2005/8/layout/gear1#1"/>
    <dgm:cxn modelId="{2BF40707-FD56-4E0A-9E4D-FBE196E0A312}" type="presOf" srcId="{7A45992C-E890-4745-9E8F-88B8D2F1A2FD}" destId="{1243294A-4B2A-4701-AEE6-9F635F2689F2}" srcOrd="0" destOrd="0" presId="urn:microsoft.com/office/officeart/2005/8/layout/gear1#1"/>
    <dgm:cxn modelId="{3BDB99DB-5CC7-4C45-BE1F-C2C724B648CC}" type="presOf" srcId="{0175349B-9D59-4BF0-A406-2352C64F98E8}" destId="{B15F515C-A497-42BB-8144-AC5AAC4F3995}" srcOrd="2" destOrd="0" presId="urn:microsoft.com/office/officeart/2005/8/layout/gear1#1"/>
    <dgm:cxn modelId="{F720630C-D9DF-4168-8FBB-86FEF6C53BE7}" type="presOf" srcId="{134862F5-224B-47AB-95BD-D6F04FB68B12}" destId="{0484F5EC-0008-4870-95B1-4D9BC82316FB}" srcOrd="0" destOrd="0" presId="urn:microsoft.com/office/officeart/2005/8/layout/gear1#1"/>
    <dgm:cxn modelId="{B61B1FE0-7629-468F-B089-65CDEA7273AE}" type="presOf" srcId="{269DB16E-1FA4-4AE7-A746-73E9CCF11D3C}" destId="{DB7AA92A-977B-49DD-B2C3-D086392778A4}" srcOrd="0" destOrd="0" presId="urn:microsoft.com/office/officeart/2005/8/layout/gear1#1"/>
    <dgm:cxn modelId="{A4E5DA84-B378-4313-9AC5-12E551A0A189}" srcId="{134862F5-224B-47AB-95BD-D6F04FB68B12}" destId="{1308AAC4-56E7-4B7E-8D31-3E2670EF1054}" srcOrd="0" destOrd="0" parTransId="{66E333BF-6AA0-4919-83F6-859A7B1131E2}" sibTransId="{E6D5F695-2335-4387-81F6-9E182FC20263}"/>
    <dgm:cxn modelId="{FA9B7E94-9045-4B51-A0C4-ACD4E53AE364}" type="presOf" srcId="{1308AAC4-56E7-4B7E-8D31-3E2670EF1054}" destId="{B8CB5DA9-2855-49A8-A96D-7484752668F0}" srcOrd="0" destOrd="0" presId="urn:microsoft.com/office/officeart/2005/8/layout/gear1#1"/>
    <dgm:cxn modelId="{EBF247EA-3B9C-4CA2-A54B-7A04F39A184F}" type="presOf" srcId="{1A1EFEEA-7B67-45C3-B1F8-533A78BC345A}" destId="{EDEA62E2-6D54-4FA5-87F3-206581D949AD}" srcOrd="0" destOrd="0" presId="urn:microsoft.com/office/officeart/2005/8/layout/gear1#1"/>
    <dgm:cxn modelId="{1B5BF871-BD7B-4B95-874F-3A0D03D9035B}" type="presParOf" srcId="{0484F5EC-0008-4870-95B1-4D9BC82316FB}" destId="{B8CB5DA9-2855-49A8-A96D-7484752668F0}" srcOrd="0" destOrd="0" presId="urn:microsoft.com/office/officeart/2005/8/layout/gear1#1"/>
    <dgm:cxn modelId="{E0F101D3-5265-4DCC-97C4-85B7FE53CD64}" type="presParOf" srcId="{0484F5EC-0008-4870-95B1-4D9BC82316FB}" destId="{5DCA1D95-21BD-45C2-8C62-7E6803951EAC}" srcOrd="1" destOrd="0" presId="urn:microsoft.com/office/officeart/2005/8/layout/gear1#1"/>
    <dgm:cxn modelId="{5698676D-6735-4142-8D2D-9789906291E4}" type="presParOf" srcId="{0484F5EC-0008-4870-95B1-4D9BC82316FB}" destId="{4442D5F9-ABB6-4E4F-9198-4E92AE8BF8A2}" srcOrd="2" destOrd="0" presId="urn:microsoft.com/office/officeart/2005/8/layout/gear1#1"/>
    <dgm:cxn modelId="{DE5AD3BD-A01F-400B-8ACA-2D9E728BCC12}" type="presParOf" srcId="{0484F5EC-0008-4870-95B1-4D9BC82316FB}" destId="{B4F7217F-3A5B-433C-9C6D-06A715589187}" srcOrd="3" destOrd="0" presId="urn:microsoft.com/office/officeart/2005/8/layout/gear1#1"/>
    <dgm:cxn modelId="{30627E75-3ADE-4F1C-80D9-C5D3B086B25D}" type="presParOf" srcId="{0484F5EC-0008-4870-95B1-4D9BC82316FB}" destId="{2AEC1162-F212-4ACB-B634-C40698335D79}" srcOrd="4" destOrd="0" presId="urn:microsoft.com/office/officeart/2005/8/layout/gear1#1"/>
    <dgm:cxn modelId="{411239DF-E102-4A9F-9ED2-1009C74E82AC}" type="presParOf" srcId="{0484F5EC-0008-4870-95B1-4D9BC82316FB}" destId="{B15F515C-A497-42BB-8144-AC5AAC4F3995}" srcOrd="5" destOrd="0" presId="urn:microsoft.com/office/officeart/2005/8/layout/gear1#1"/>
    <dgm:cxn modelId="{E8C10A7A-7A89-4786-AD3E-B5C0381030CC}" type="presParOf" srcId="{0484F5EC-0008-4870-95B1-4D9BC82316FB}" destId="{EDEA62E2-6D54-4FA5-87F3-206581D949AD}" srcOrd="6" destOrd="0" presId="urn:microsoft.com/office/officeart/2005/8/layout/gear1#1"/>
    <dgm:cxn modelId="{15A95D40-44EE-4A90-9944-AA977C21E72C}" type="presParOf" srcId="{0484F5EC-0008-4870-95B1-4D9BC82316FB}" destId="{E0745C21-CA10-45E3-9E28-896EB223C0A0}" srcOrd="7" destOrd="0" presId="urn:microsoft.com/office/officeart/2005/8/layout/gear1#1"/>
    <dgm:cxn modelId="{BE765C05-98A3-414D-98AF-1F95B676E1DA}" type="presParOf" srcId="{0484F5EC-0008-4870-95B1-4D9BC82316FB}" destId="{D454B2FF-043F-48B2-98FC-AD817BEE17F8}" srcOrd="8" destOrd="0" presId="urn:microsoft.com/office/officeart/2005/8/layout/gear1#1"/>
    <dgm:cxn modelId="{9508A89A-4CC1-4E1B-B928-6B66B7401CF4}" type="presParOf" srcId="{0484F5EC-0008-4870-95B1-4D9BC82316FB}" destId="{4215FF1C-EA70-40FA-9EC0-BC656F044DD7}" srcOrd="9" destOrd="0" presId="urn:microsoft.com/office/officeart/2005/8/layout/gear1#1"/>
    <dgm:cxn modelId="{7D31D409-C9E5-44D6-A22E-E6A39C2FA012}" type="presParOf" srcId="{0484F5EC-0008-4870-95B1-4D9BC82316FB}" destId="{D2F4CA81-934D-4491-9892-B573A78ED869}" srcOrd="10" destOrd="0" presId="urn:microsoft.com/office/officeart/2005/8/layout/gear1#1"/>
    <dgm:cxn modelId="{5FE368C3-B2AF-4A1E-AED2-E157DE0995C0}" type="presParOf" srcId="{0484F5EC-0008-4870-95B1-4D9BC82316FB}" destId="{DB7AA92A-977B-49DD-B2C3-D086392778A4}" srcOrd="11" destOrd="0" presId="urn:microsoft.com/office/officeart/2005/8/layout/gear1#1"/>
    <dgm:cxn modelId="{A9CD26A4-632E-42E5-A675-B32D578BBA38}" type="presParOf" srcId="{0484F5EC-0008-4870-95B1-4D9BC82316FB}" destId="{1243294A-4B2A-4701-AEE6-9F635F2689F2}" srcOrd="12" destOrd="0" presId="urn:microsoft.com/office/officeart/2005/8/layout/gear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052570" cy="4052570"/>
        <a:chOff x="0" y="0"/>
        <a:chExt cx="4052570" cy="4052570"/>
      </a:xfrm>
    </dsp:grpSpPr>
    <dsp:sp modelId="{B8CB5DA9-2855-49A8-A96D-7484752668F0}">
      <dsp:nvSpPr>
        <dsp:cNvPr id="3" name="形状 2"/>
        <dsp:cNvSpPr/>
      </dsp:nvSpPr>
      <dsp:spPr bwMode="white">
        <a:xfrm>
          <a:off x="2211959" y="1823657"/>
          <a:ext cx="2228914" cy="2228914"/>
        </a:xfrm>
        <a:prstGeom prst="gear9">
          <a:avLst/>
        </a:prstGeom>
        <a:solidFill>
          <a:srgbClr val="FF0000"/>
        </a:solidFill>
      </dsp:spPr>
      <dsp:style>
        <a:lnRef idx="2">
          <a:schemeClr val="lt1"/>
        </a:lnRef>
        <a:fillRef idx="1">
          <a:schemeClr val="accent1"/>
        </a:fillRef>
        <a:effectRef idx="0">
          <a:scrgbClr r="0" g="0" b="0"/>
        </a:effectRef>
        <a:fontRef idx="minor">
          <a:schemeClr val="lt1"/>
        </a:fontRef>
      </dsp:style>
      <dsp:txBody>
        <a:bodyPr vert="horz" wrap="square" lIns="30480" tIns="30480" rIns="30480" bIns="30480" anchor="ctr"/>
        <a:lstStyle>
          <a:lvl1pPr algn="ctr">
            <a:defRPr sz="2400"/>
          </a:lvl1pPr>
          <a:lvl2pPr marL="171450" indent="-171450" algn="ctr">
            <a:defRPr sz="1800"/>
          </a:lvl2pPr>
          <a:lvl3pPr marL="342900" indent="-171450" algn="ctr">
            <a:defRPr sz="1800"/>
          </a:lvl3pPr>
          <a:lvl4pPr marL="514350" indent="-171450" algn="ctr">
            <a:defRPr sz="1800"/>
          </a:lvl4pPr>
          <a:lvl5pPr marL="685800" indent="-171450" algn="ctr">
            <a:defRPr sz="1800"/>
          </a:lvl5pPr>
          <a:lvl6pPr marL="857250" indent="-171450" algn="ctr">
            <a:defRPr sz="1800"/>
          </a:lvl6pPr>
          <a:lvl7pPr marL="1028700" indent="-171450" algn="ctr">
            <a:defRPr sz="1800"/>
          </a:lvl7pPr>
          <a:lvl8pPr marL="1200150" indent="-171450" algn="ctr">
            <a:defRPr sz="1800"/>
          </a:lvl8pPr>
          <a:lvl9pPr marL="1371600" indent="-171450" algn="ctr">
            <a:defRPr sz="1800"/>
          </a:lvl9pPr>
        </a:lstStyle>
        <a:p>
          <a:pPr lvl="0">
            <a:lnSpc>
              <a:spcPct val="100000"/>
            </a:lnSpc>
            <a:spcBef>
              <a:spcPct val="0"/>
            </a:spcBef>
            <a:spcAft>
              <a:spcPct val="35000"/>
            </a:spcAft>
          </a:pPr>
          <a:r>
            <a:rPr>
              <a:sym typeface="+mn-ea"/>
            </a:rPr>
            <a:t>理</a:t>
          </a:r>
          <a:r>
            <a:rPr lang="zh-CN" altLang="en-US" dirty="0">
              <a:sym typeface="+mn-ea"/>
            </a:rPr>
            <a:t>想的实现</a:t>
          </a:r>
          <a:endParaRPr lang="zh-CN" altLang="en-US" dirty="0"/>
        </a:p>
      </dsp:txBody>
      <dsp:txXfrm>
        <a:off x="2211959" y="1823657"/>
        <a:ext cx="2228914" cy="2228914"/>
      </dsp:txXfrm>
    </dsp:sp>
    <dsp:sp modelId="{B4F7217F-3A5B-433C-9C6D-06A715589187}">
      <dsp:nvSpPr>
        <dsp:cNvPr id="6" name="形状 5"/>
        <dsp:cNvSpPr/>
      </dsp:nvSpPr>
      <dsp:spPr bwMode="white">
        <a:xfrm>
          <a:off x="915137" y="1296822"/>
          <a:ext cx="1621028" cy="1621028"/>
        </a:xfrm>
        <a:prstGeom prst="gear6">
          <a:avLst/>
        </a:prstGeom>
        <a:solidFill>
          <a:srgbClr val="0070C0"/>
        </a:solidFill>
      </dsp:spPr>
      <dsp:style>
        <a:lnRef idx="2">
          <a:schemeClr val="lt1"/>
        </a:lnRef>
        <a:fillRef idx="1">
          <a:schemeClr val="accent1"/>
        </a:fillRef>
        <a:effectRef idx="0">
          <a:scrgbClr r="0" g="0" b="0"/>
        </a:effectRef>
        <a:fontRef idx="minor">
          <a:schemeClr val="lt1"/>
        </a:fontRef>
      </dsp:style>
      <dsp:txBody>
        <a:bodyPr vert="horz" wrap="square" lIns="30480" tIns="30480" rIns="30480" bIns="30480" anchor="ctr"/>
        <a:lstStyle>
          <a:lvl1pPr algn="ctr">
            <a:defRPr sz="2400"/>
          </a:lvl1pPr>
          <a:lvl2pPr marL="171450" indent="-171450" algn="ctr">
            <a:defRPr sz="1800"/>
          </a:lvl2pPr>
          <a:lvl3pPr marL="342900" indent="-171450" algn="ctr">
            <a:defRPr sz="1800"/>
          </a:lvl3pPr>
          <a:lvl4pPr marL="514350" indent="-171450" algn="ctr">
            <a:defRPr sz="1800"/>
          </a:lvl4pPr>
          <a:lvl5pPr marL="685800" indent="-171450" algn="ctr">
            <a:defRPr sz="1800"/>
          </a:lvl5pPr>
          <a:lvl6pPr marL="857250" indent="-171450" algn="ctr">
            <a:defRPr sz="1800"/>
          </a:lvl6pPr>
          <a:lvl7pPr marL="1028700" indent="-171450" algn="ctr">
            <a:defRPr sz="1800"/>
          </a:lvl7pPr>
          <a:lvl8pPr marL="1200150" indent="-171450" algn="ctr">
            <a:defRPr sz="1800"/>
          </a:lvl8pPr>
          <a:lvl9pPr marL="1371600" indent="-171450" algn="ctr">
            <a:defRPr sz="1800"/>
          </a:lvl9pPr>
        </a:lstStyle>
        <a:p>
          <a:pPr lvl="0">
            <a:lnSpc>
              <a:spcPct val="100000"/>
            </a:lnSpc>
            <a:spcBef>
              <a:spcPct val="0"/>
            </a:spcBef>
            <a:spcAft>
              <a:spcPct val="35000"/>
            </a:spcAft>
          </a:pPr>
          <a:r>
            <a:rPr>
              <a:sym typeface="+mn-ea"/>
            </a:rPr>
            <a:t>艰</a:t>
          </a:r>
          <a:r>
            <a:rPr lang="zh-CN" altLang="en-US" dirty="0">
              <a:sym typeface="+mn-ea"/>
            </a:rPr>
            <a:t>苦奋斗</a:t>
          </a:r>
          <a:endParaRPr lang="zh-CN" altLang="en-US" dirty="0"/>
        </a:p>
      </dsp:txBody>
      <dsp:txXfrm>
        <a:off x="915137" y="1296822"/>
        <a:ext cx="1621028" cy="1621028"/>
      </dsp:txXfrm>
    </dsp:sp>
    <dsp:sp modelId="{EDEA62E2-6D54-4FA5-87F3-206581D949AD}">
      <dsp:nvSpPr>
        <dsp:cNvPr id="9" name="形状 8"/>
        <dsp:cNvSpPr/>
      </dsp:nvSpPr>
      <dsp:spPr bwMode="white">
        <a:xfrm rot="-900000">
          <a:off x="1823078" y="178479"/>
          <a:ext cx="1588277" cy="1588277"/>
        </a:xfrm>
        <a:prstGeom prst="gear6">
          <a:avLst/>
        </a:prstGeom>
        <a:solidFill>
          <a:srgbClr val="00B050"/>
        </a:solidFill>
      </dsp:spPr>
      <dsp:style>
        <a:lnRef idx="2">
          <a:schemeClr val="lt1"/>
        </a:lnRef>
        <a:fillRef idx="1">
          <a:schemeClr val="accent1"/>
        </a:fillRef>
        <a:effectRef idx="0">
          <a:scrgbClr r="0" g="0" b="0"/>
        </a:effectRef>
        <a:fontRef idx="minor">
          <a:schemeClr val="lt1"/>
        </a:fontRef>
      </dsp:style>
      <dsp:txBody>
        <a:bodyPr vert="horz" wrap="square" lIns="25400" tIns="25400" rIns="25400" bIns="25400" anchor="ctr"/>
        <a:lstStyle>
          <a:lvl1pPr algn="ctr">
            <a:defRPr sz="2400"/>
          </a:lvl1pPr>
          <a:lvl2pPr marL="171450" indent="-171450" algn="ctr">
            <a:defRPr sz="1800"/>
          </a:lvl2pPr>
          <a:lvl3pPr marL="342900" indent="-171450" algn="ctr">
            <a:defRPr sz="1800"/>
          </a:lvl3pPr>
          <a:lvl4pPr marL="514350" indent="-171450" algn="ctr">
            <a:defRPr sz="1800"/>
          </a:lvl4pPr>
          <a:lvl5pPr marL="685800" indent="-171450" algn="ctr">
            <a:defRPr sz="1800"/>
          </a:lvl5pPr>
          <a:lvl6pPr marL="857250" indent="-171450" algn="ctr">
            <a:defRPr sz="1800"/>
          </a:lvl6pPr>
          <a:lvl7pPr marL="1028700" indent="-171450" algn="ctr">
            <a:defRPr sz="1800"/>
          </a:lvl7pPr>
          <a:lvl8pPr marL="1200150" indent="-171450" algn="ctr">
            <a:defRPr sz="1800"/>
          </a:lvl8pPr>
          <a:lvl9pPr marL="1371600" indent="-171450" algn="ctr">
            <a:defRPr sz="1800"/>
          </a:lvl9pPr>
        </a:lstStyle>
        <a:p>
          <a:pPr lvl="0">
            <a:lnSpc>
              <a:spcPct val="100000"/>
            </a:lnSpc>
            <a:spcBef>
              <a:spcPct val="0"/>
            </a:spcBef>
            <a:spcAft>
              <a:spcPct val="35000"/>
            </a:spcAft>
          </a:pPr>
          <a:r>
            <a:rPr sz="2000">
              <a:sym typeface="+mn-ea"/>
            </a:rPr>
            <a:t>立</a:t>
          </a:r>
          <a:r>
            <a:rPr lang="zh-CN" altLang="en-US" sz="2000" dirty="0">
              <a:sym typeface="+mn-ea"/>
            </a:rPr>
            <a:t>志和追求</a:t>
          </a:r>
        </a:p>
      </dsp:txBody>
      <dsp:txXfrm rot="-900000">
        <a:off x="1823078" y="178479"/>
        <a:ext cx="1588277" cy="1588277"/>
      </dsp:txXfrm>
    </dsp:sp>
    <dsp:sp modelId="{D2F4CA81-934D-4491-9892-B573A78ED869}">
      <dsp:nvSpPr>
        <dsp:cNvPr id="12" name="环形箭头 11"/>
        <dsp:cNvSpPr/>
      </dsp:nvSpPr>
      <dsp:spPr bwMode="white">
        <a:xfrm>
          <a:off x="2042925" y="1492097"/>
          <a:ext cx="2845208" cy="2845208"/>
        </a:xfrm>
        <a:prstGeom prst="circularArrow">
          <a:avLst>
            <a:gd name="adj1" fmla="val 5000"/>
            <a:gd name="adj2" fmla="val 360000"/>
            <a:gd name="adj3" fmla="val 2451825"/>
            <a:gd name="adj4" fmla="val 15868552"/>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2042925" y="1492097"/>
        <a:ext cx="2845208" cy="2845208"/>
      </dsp:txXfrm>
    </dsp:sp>
    <dsp:sp modelId="{DB7AA92A-977B-49DD-B2C3-D086392778A4}">
      <dsp:nvSpPr>
        <dsp:cNvPr id="13" name="形状 12"/>
        <dsp:cNvSpPr/>
      </dsp:nvSpPr>
      <dsp:spPr bwMode="white">
        <a:xfrm>
          <a:off x="674863" y="985566"/>
          <a:ext cx="1979275" cy="1979275"/>
        </a:xfrm>
        <a:prstGeom prst="leftCircularArrow">
          <a:avLst>
            <a:gd name="adj1" fmla="val 5000"/>
            <a:gd name="adj2" fmla="val -360000"/>
            <a:gd name="adj3" fmla="val 10419125"/>
            <a:gd name="adj4" fmla="val 14837806"/>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674863" y="985566"/>
        <a:ext cx="1979275" cy="1979275"/>
      </dsp:txXfrm>
    </dsp:sp>
    <dsp:sp modelId="{1243294A-4B2A-4701-AEE6-9F635F2689F2}">
      <dsp:nvSpPr>
        <dsp:cNvPr id="14" name="环形箭头 13"/>
        <dsp:cNvSpPr/>
      </dsp:nvSpPr>
      <dsp:spPr bwMode="white">
        <a:xfrm>
          <a:off x="1493584" y="-130914"/>
          <a:ext cx="2159209" cy="2159209"/>
        </a:xfrm>
        <a:prstGeom prst="circularArrow">
          <a:avLst>
            <a:gd name="adj1" fmla="val 5000"/>
            <a:gd name="adj2" fmla="val 360000"/>
            <a:gd name="adj3" fmla="val 13347948"/>
            <a:gd name="adj4" fmla="val 10508220"/>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1493584" y="-130914"/>
        <a:ext cx="2159209" cy="2159209"/>
      </dsp:txXfrm>
    </dsp:sp>
    <dsp:sp modelId="{5DCA1D95-21BD-45C2-8C62-7E6803951EAC}">
      <dsp:nvSpPr>
        <dsp:cNvPr id="4" name="矩形 3" hidden="1"/>
        <dsp:cNvSpPr/>
      </dsp:nvSpPr>
      <dsp:spPr>
        <a:xfrm>
          <a:off x="3306153" y="1621028"/>
          <a:ext cx="36000" cy="36000"/>
        </a:xfrm>
        <a:prstGeom prst="rect">
          <a:avLst/>
        </a:prstGeom>
      </dsp:spPr>
      <dsp:txXfrm>
        <a:off x="3306153" y="1621028"/>
        <a:ext cx="36000" cy="36000"/>
      </dsp:txXfrm>
    </dsp:sp>
    <dsp:sp modelId="{4442D5F9-ABB6-4E4F-9198-4E92AE8BF8A2}">
      <dsp:nvSpPr>
        <dsp:cNvPr id="5" name="矩形 4" hidden="1"/>
        <dsp:cNvSpPr/>
      </dsp:nvSpPr>
      <dsp:spPr>
        <a:xfrm>
          <a:off x="4323821" y="3849942"/>
          <a:ext cx="36000" cy="36000"/>
        </a:xfrm>
        <a:prstGeom prst="rect">
          <a:avLst/>
        </a:prstGeom>
      </dsp:spPr>
      <dsp:txXfrm>
        <a:off x="4323821" y="3849942"/>
        <a:ext cx="36000" cy="36000"/>
      </dsp:txXfrm>
    </dsp:sp>
    <dsp:sp modelId="{2AEC1162-F212-4ACB-B634-C40698335D79}">
      <dsp:nvSpPr>
        <dsp:cNvPr id="7" name="矩形 6" hidden="1"/>
        <dsp:cNvSpPr/>
      </dsp:nvSpPr>
      <dsp:spPr>
        <a:xfrm>
          <a:off x="1320394" y="1134720"/>
          <a:ext cx="36000" cy="36000"/>
        </a:xfrm>
        <a:prstGeom prst="rect">
          <a:avLst/>
        </a:prstGeom>
      </dsp:spPr>
      <dsp:txXfrm>
        <a:off x="1320394" y="1134720"/>
        <a:ext cx="36000" cy="36000"/>
      </dsp:txXfrm>
    </dsp:sp>
    <dsp:sp modelId="{B15F515C-A497-42BB-8144-AC5AAC4F3995}">
      <dsp:nvSpPr>
        <dsp:cNvPr id="8" name="矩形 7" hidden="1"/>
        <dsp:cNvSpPr/>
      </dsp:nvSpPr>
      <dsp:spPr>
        <a:xfrm>
          <a:off x="793560" y="2147862"/>
          <a:ext cx="36000" cy="36000"/>
        </a:xfrm>
        <a:prstGeom prst="rect">
          <a:avLst/>
        </a:prstGeom>
      </dsp:spPr>
      <dsp:txXfrm>
        <a:off x="793560" y="2147862"/>
        <a:ext cx="36000" cy="36000"/>
      </dsp:txXfrm>
    </dsp:sp>
    <dsp:sp modelId="{D454B2FF-043F-48B2-98FC-AD817BEE17F8}">
      <dsp:nvSpPr>
        <dsp:cNvPr id="10" name="矩形 9" hidden="1"/>
        <dsp:cNvSpPr/>
      </dsp:nvSpPr>
      <dsp:spPr>
        <a:xfrm>
          <a:off x="1604074" y="1013143"/>
          <a:ext cx="36000" cy="36000"/>
        </a:xfrm>
        <a:prstGeom prst="rect">
          <a:avLst/>
        </a:prstGeom>
      </dsp:spPr>
      <dsp:txXfrm>
        <a:off x="1604074" y="1013143"/>
        <a:ext cx="36000" cy="36000"/>
      </dsp:txXfrm>
    </dsp:sp>
    <dsp:sp modelId="{4215FF1C-EA70-40FA-9EC0-BC656F044DD7}">
      <dsp:nvSpPr>
        <dsp:cNvPr id="11" name="矩形 10" hidden="1"/>
        <dsp:cNvSpPr/>
      </dsp:nvSpPr>
      <dsp:spPr>
        <a:xfrm>
          <a:off x="1928279" y="202629"/>
          <a:ext cx="36000" cy="36000"/>
        </a:xfrm>
        <a:prstGeom prst="rect">
          <a:avLst/>
        </a:prstGeom>
      </dsp:spPr>
      <dsp:txXfrm>
        <a:off x="1928279" y="202629"/>
        <a:ext cx="36000" cy="36000"/>
      </dsp:txXfrm>
    </dsp:sp>
  </dsp:spTree>
</dsp:drawing>
</file>

<file path=ppt/diagrams/layout1.xml><?xml version="1.0" encoding="utf-8"?>
<dgm:layoutDef xmlns:dgm="http://schemas.openxmlformats.org/drawingml/2006/diagram" xmlns:a="http://schemas.openxmlformats.org/drawingml/2006/main" uniqueId="urn:microsoft.com/office/officeart/2005/8/layout/gear1#1">
  <dgm:title val=""/>
  <dgm:desc val=""/>
  <dgm:catLst>
    <dgm:cat type="relationship" pri="3000"/>
    <dgm:cat type="process" pri="28000"/>
    <dgm:cat type="cycle" pri="14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type="gear6" r:blip="" rot="-15">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等线" panose="02010600030101010101" pitchFamily="2" charset="-122"/>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BD6060A0-42E0-4D85-AC7E-4F37BC4ED92A}" type="datetimeFigureOut">
              <a:rPr kumimoji="0" lang="zh-CN" altLang="en-US" sz="1200" b="0" i="0" u="none" strike="noStrike" kern="1200" cap="none" spc="0" normalizeH="0" baseline="0" noProof="1">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5939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6389" name="备注占位符 4"/>
          <p:cNvSpPr>
            <a:spLocks noGrp="1" noChangeArrowheads="1"/>
          </p:cNvSpPr>
          <p:nvPr>
            <p:ph type="body" sz="quarter" idx="4294967295"/>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等线" panose="02010600030101010101" pitchFamily="2" charset="-122"/>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a:miter lim="800000"/>
          </a:ln>
        </p:spPr>
      </p:sp>
      <p:sp>
        <p:nvSpPr>
          <p:cNvPr id="61443"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miter lim="800000"/>
          </a:ln>
        </p:spPr>
      </p:sp>
      <p:sp>
        <p:nvSpPr>
          <p:cNvPr id="69635"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a:miter lim="800000"/>
          </a:ln>
        </p:spPr>
      </p:sp>
      <p:sp>
        <p:nvSpPr>
          <p:cNvPr id="70659"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孙中山，伟大的民族英雄、伟大的爱国主义者、中国民主革命的伟大先驱，一生以革命为己任，立志救国救民，为中华民族作出了彪炳史册的贡献，被毛泽东称为“站在正面指导时代潮流的伟大历史人物”之一。</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        袁世凯，在辛亥革命之后,假意宣布赞成共和,窃取了革命的果实，并亲手导演了一出“复辟帝制”的历史丑剧。他倒行逆施，复辟帝制，还没在皇帝的龙椅上坐稳，就被中国人民推下了台。</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1" dirty="0"/>
              <a:t>在电视剧《觉醒年代》中，前辈们拳握理想，高举信仰，探索中国未来的道路。</a:t>
            </a:r>
            <a:endParaRPr lang="zh-CN" altLang="en-US" sz="1200" b="1" dirty="0"/>
          </a:p>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于敏（1926年8月16日—2019年1月16日），核物理学家。在我国氢弹原理突破中解决了一系列基础问题，对我国核武器进一步发展作出了重要贡献。1999年被国家授予“两弹一星”功勋奖章，1985年荣获“五一劳动奖章”，1987年获“全国劳动模范”称号。2019年9月17日，国家主席习近平签署主席令，授予于敏“共和国勋章”。</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ln>
            <a:miter lim="800000"/>
          </a:ln>
        </p:spPr>
      </p:sp>
      <p:sp>
        <p:nvSpPr>
          <p:cNvPr id="62467"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疫情期间，薛吉平看到全县各村庄、社区纷纷设立哨点，她第一时间报名参加本村防疫哨点的防疫工作，引导来往群众扫“两码”，做好测温、登记和消杀工作，耐心讲解各项防疫措施，跟着村里的干部走访入户......同时，在防疫哨点值班的她也收到了郑州大学医学专业（本硕连读）的录取通知书。</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在东京奥运会上，中国</a:t>
            </a:r>
            <a:r>
              <a:rPr lang="en-US">
                <a:latin typeface="微软雅黑" panose="020B0503020204020204" pitchFamily="34" charset="-122"/>
                <a:ea typeface="微软雅黑" panose="020B0503020204020204" pitchFamily="34" charset="-122"/>
                <a:cs typeface="微软雅黑" panose="020B0503020204020204" pitchFamily="34" charset="-122"/>
                <a:sym typeface="+mn-ea"/>
              </a:rPr>
              <a:t>“00</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后冠军</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占中国冠军三成，无论是抗疫还是河南抗洪，</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“00</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后</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用肩膀扛起责任，用担当和奉献筑起守卫中原的</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青春堤坝</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a:ln>
            <a:miter lim="800000"/>
          </a:ln>
        </p:spPr>
      </p:sp>
      <p:sp>
        <p:nvSpPr>
          <p:cNvPr id="75779"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a:miter lim="800000"/>
          </a:ln>
        </p:spPr>
      </p:sp>
      <p:sp>
        <p:nvSpPr>
          <p:cNvPr id="71683"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a:ln>
            <a:miter lim="800000"/>
          </a:ln>
        </p:spPr>
      </p:sp>
      <p:sp>
        <p:nvSpPr>
          <p:cNvPr id="72707"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a:ln>
            <a:miter lim="800000"/>
          </a:ln>
        </p:spPr>
      </p:sp>
      <p:sp>
        <p:nvSpPr>
          <p:cNvPr id="76803"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a:ln>
            <a:miter lim="800000"/>
          </a:ln>
        </p:spPr>
      </p:sp>
      <p:sp>
        <p:nvSpPr>
          <p:cNvPr id="73731"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ln>
            <a:miter lim="800000"/>
          </a:ln>
        </p:spPr>
      </p:sp>
      <p:sp>
        <p:nvSpPr>
          <p:cNvPr id="74755"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ln>
            <a:miter lim="800000"/>
          </a:ln>
        </p:spPr>
      </p:sp>
      <p:sp>
        <p:nvSpPr>
          <p:cNvPr id="64515"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ln>
            <a:miter lim="800000"/>
          </a:ln>
        </p:spPr>
      </p:sp>
      <p:sp>
        <p:nvSpPr>
          <p:cNvPr id="66563"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a:miter lim="800000"/>
          </a:ln>
        </p:spPr>
      </p:sp>
      <p:sp>
        <p:nvSpPr>
          <p:cNvPr id="63491"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ln>
            <a:miter lim="800000"/>
          </a:ln>
        </p:spPr>
      </p:sp>
      <p:sp>
        <p:nvSpPr>
          <p:cNvPr id="74755"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miter lim="800000"/>
          </a:ln>
        </p:spPr>
      </p:sp>
      <p:sp>
        <p:nvSpPr>
          <p:cNvPr id="69635" name="文本占位符 2"/>
          <p:cNvSpPr>
            <a:spLocks noGrp="1"/>
          </p:cNvSpPr>
          <p:nvPr>
            <p:ph type="body"/>
          </p:nvPr>
        </p:nvSpPr>
        <p:spPr/>
        <p:txBody>
          <a:bodyPr wrap="square" lIns="91440" tIns="45720" rIns="91440" bIns="45720" anchor="t" anchorCtr="0"/>
          <a:lstStyle/>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4D9668B-5BD2-42CD-B4C2-D914A29ED104}"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86E1004A-4725-4AB4-8F4A-977B4CFB6C2C}"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1709738"/>
            <a:ext cx="10515600" cy="2852737"/>
          </a:xfrm>
          <a:prstGeom prst="rect">
            <a:avLst/>
          </a:prstGeo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49" y="4589466"/>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AE962DB-528F-4B49-B7FE-BFF35E96019F}"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CEACACE-3A4E-4BBA-9DA4-18C5348B3B09}"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页脚占位符 5"/>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7"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789" y="2505075"/>
            <a:ext cx="5157787" cy="3684588"/>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2201" y="2505075"/>
            <a:ext cx="5183188" cy="3684588"/>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87801984-7140-4285-AEED-EB81CB712285}"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8" name="页脚占位符 7"/>
          <p:cNvSpPr>
            <a:spLocks noGrp="1"/>
          </p:cNvSpPr>
          <p:nvPr>
            <p:ph type="ftr" sz="quarter" idx="1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9" name="灯片编号占位符 8"/>
          <p:cNvSpPr>
            <a:spLocks noGrp="1"/>
          </p:cNvSpPr>
          <p:nvPr>
            <p:ph type="sldNum" sz="quarter" idx="1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3F9EDD1-5A3B-4953-8B93-83ECC2CC38BF}"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4" name="页脚占位符 3"/>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矩形 2"/>
          <p:cNvSpPr/>
          <p:nvPr/>
        </p:nvSpPr>
        <p:spPr>
          <a:xfrm>
            <a:off x="-204787" y="0"/>
            <a:ext cx="12426950" cy="6858000"/>
          </a:xfrm>
          <a:prstGeom prst="rect">
            <a:avLst/>
          </a:prstGeom>
          <a:gradFill flip="none" rotWithShape="1">
            <a:gsLst>
              <a:gs pos="0">
                <a:schemeClr val="bg1">
                  <a:lumMod val="100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mn-lt"/>
              <a:ea typeface="华文细黑" panose="02010600040101010101" pitchFamily="2" charset="-122"/>
              <a:cs typeface="+mn-cs"/>
            </a:endParaRPr>
          </a:p>
        </p:txBody>
      </p:sp>
      <p:sp>
        <p:nvSpPr>
          <p:cNvPr id="4" name="矩形 3"/>
          <p:cNvSpPr/>
          <p:nvPr/>
        </p:nvSpPr>
        <p:spPr>
          <a:xfrm>
            <a:off x="-96837" y="133350"/>
            <a:ext cx="863600" cy="831850"/>
          </a:xfrm>
          <a:prstGeom prst="rect">
            <a:avLst/>
          </a:prstGeom>
          <a:solidFill>
            <a:srgbClr val="003A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mn-lt"/>
              <a:ea typeface="+mn-ea"/>
              <a:cs typeface="+mn-cs"/>
            </a:endParaRPr>
          </a:p>
        </p:txBody>
      </p:sp>
      <p:grpSp>
        <p:nvGrpSpPr>
          <p:cNvPr id="10245" name="组合 11"/>
          <p:cNvGrpSpPr/>
          <p:nvPr userDrawn="1"/>
        </p:nvGrpSpPr>
        <p:grpSpPr>
          <a:xfrm>
            <a:off x="9625013" y="133350"/>
            <a:ext cx="2319337" cy="677863"/>
            <a:chOff x="9036161" y="441764"/>
            <a:chExt cx="2089019" cy="676964"/>
          </a:xfrm>
        </p:grpSpPr>
        <p:pic>
          <p:nvPicPr>
            <p:cNvPr id="10249" name="图片 1" descr="nculogo"/>
            <p:cNvPicPr>
              <a:picLocks noChangeAspect="1"/>
            </p:cNvPicPr>
            <p:nvPr userDrawn="1"/>
          </p:nvPicPr>
          <p:blipFill>
            <a:blip r:embed="rId2" cstate="print"/>
            <a:stretch>
              <a:fillRect/>
            </a:stretch>
          </p:blipFill>
          <p:spPr>
            <a:xfrm>
              <a:off x="9036161" y="441764"/>
              <a:ext cx="583560" cy="657110"/>
            </a:xfrm>
            <a:prstGeom prst="rect">
              <a:avLst/>
            </a:prstGeom>
            <a:noFill/>
            <a:ln w="9525">
              <a:noFill/>
            </a:ln>
          </p:spPr>
        </p:pic>
        <p:pic>
          <p:nvPicPr>
            <p:cNvPr id="10250" name="图片 1" descr="南大LOGO副本"/>
            <p:cNvPicPr>
              <a:picLocks noChangeAspect="1"/>
            </p:cNvPicPr>
            <p:nvPr userDrawn="1"/>
          </p:nvPicPr>
          <p:blipFill>
            <a:blip r:embed="rId3" cstate="print"/>
            <a:srcRect l="35574" r="-1401"/>
            <a:stretch>
              <a:fillRect/>
            </a:stretch>
          </p:blipFill>
          <p:spPr>
            <a:xfrm>
              <a:off x="9755844" y="441764"/>
              <a:ext cx="1369336" cy="676964"/>
            </a:xfrm>
            <a:prstGeom prst="rect">
              <a:avLst/>
            </a:prstGeom>
            <a:noFill/>
            <a:ln w="9525">
              <a:noFill/>
            </a:ln>
          </p:spPr>
        </p:pic>
      </p:grpSp>
      <p:sp>
        <p:nvSpPr>
          <p:cNvPr id="8" name="文本占位符 7"/>
          <p:cNvSpPr>
            <a:spLocks noGrp="1"/>
          </p:cNvSpPr>
          <p:nvPr>
            <p:ph type="body" sz="quarter" idx="13"/>
          </p:nvPr>
        </p:nvSpPr>
        <p:spPr>
          <a:xfrm>
            <a:off x="876468" y="289981"/>
            <a:ext cx="7886700" cy="501352"/>
          </a:xfrm>
          <a:prstGeom prst="rect">
            <a:avLst/>
          </a:prstGeom>
        </p:spPr>
        <p:txBody>
          <a:bodyPr/>
          <a:lstStyle>
            <a:lvl1pPr marL="0" indent="0">
              <a:buNone/>
              <a:defRPr b="1">
                <a:solidFill>
                  <a:schemeClr val="tx2">
                    <a:lumMod val="75000"/>
                  </a:schemeClr>
                </a:solidFill>
                <a:latin typeface="华文细黑" panose="02010600040101010101" pitchFamily="2" charset="-122"/>
                <a:ea typeface="华文细黑" panose="02010600040101010101" pitchFamily="2" charset="-122"/>
              </a:defRPr>
            </a:lvl1pPr>
          </a:lstStyle>
          <a:p>
            <a:pPr lvl="0"/>
            <a:r>
              <a:rPr lang="zh-CN" altLang="en-US" noProof="1"/>
              <a:t>单击此处编辑母版文本样式</a:t>
            </a:r>
            <a:endParaRPr lang="zh-CN" altLang="en-US" noProof="1"/>
          </a:p>
        </p:txBody>
      </p:sp>
      <p:sp>
        <p:nvSpPr>
          <p:cNvPr id="2" name="日期占位符 1"/>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D00ACF0-9C13-4066-B0F8-48185AE5EDD2}"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9" name="页脚占位符 2"/>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10"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99CA809-7042-4F3A-AB02-AC1D06D105D3}"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页脚占位符 5"/>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7"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987426"/>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968E2DF-7F87-4090-8086-413F6658A355}"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页脚占位符 5"/>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7"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F06F06A-59DB-419B-9CFA-8490F172B0D7}"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838201" y="365125"/>
            <a:ext cx="7734300" cy="5811838"/>
          </a:xfrm>
          <a:prstGeom prst="rect">
            <a:avLst/>
          </a:prstGeo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61D629E5-6179-4C24-9243-52EC50F95E42}" type="datetimeFigureOut">
              <a:rPr kumimoji="0" lang="zh-CN" altLang="en-US" sz="1800" b="0" i="0" u="none" strike="noStrike" kern="1200" cap="none" spc="0" normalizeH="0" baseline="0" noProof="1">
                <a:ln>
                  <a:noFill/>
                </a:ln>
                <a:solidFill>
                  <a:prstClr val="black"/>
                </a:solidFill>
                <a:effectLst/>
                <a:uLnTx/>
                <a:uFillTx/>
                <a:latin typeface="+mn-lt"/>
                <a:ea typeface="+mn-ea"/>
                <a:cs typeface="+mn-cs"/>
              </a:rPr>
            </a:fld>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eaLnBrk="1" fontAlgn="auto" hangingPunct="1">
              <a:spcBef>
                <a:spcPts val="0"/>
              </a:spcBef>
              <a:spcAft>
                <a:spcPts val="0"/>
              </a:spcAft>
              <a:defRPr noProof="1">
                <a:solidFill>
                  <a:prstClr val="black"/>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lstStyle/>
          <a:p>
            <a:pPr lvl="0" eaLnBrk="1" hangingPunct="1">
              <a:buNone/>
            </a:pPr>
            <a:fld id="{9A0DB2DC-4C9A-4742-B13C-FB6460FD3503}" type="slidenum">
              <a:rPr lang="zh-CN" altLang="en-US" dirty="0">
                <a:solidFill>
                  <a:srgbClr val="000000"/>
                </a:solidFill>
                <a:latin typeface="Calibri" panose="020F0502020204030204" charset="0"/>
                <a:ea typeface="宋体" panose="02010600030101010101" pitchFamily="2" charset="-122"/>
              </a:rPr>
            </a:fld>
            <a:endParaRPr lang="zh-CN" altLang="en-US" dirty="0">
              <a:solidFill>
                <a:srgbClr val="000000"/>
              </a:solidFill>
              <a:latin typeface="Calibri" panose="020F0502020204030204" charset="0"/>
              <a:ea typeface="宋体" panose="02010600030101010101" pitchFamily="2" charset="-122"/>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7"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0C41D9C-C7B1-4801-83E2-86C49FF08E3E}"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7"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A0EF119-3E74-456D-82E0-8C399C940AE5}"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7"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7AE1CC4-6474-48FB-B4C9-E049991A6213}"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7" name="日期占位符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F625E8B-C543-4660-A4F9-E05124A89618}"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7" name="日期占位符 6"/>
          <p:cNvSpPr>
            <a:spLocks noGrp="1"/>
          </p:cNvSpPr>
          <p:nvPr>
            <p:ph type="dt" sz="half" idx="1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F34DA52-30B1-4A15-86B2-3A03CF84EF6D}"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7"/>
          <p:cNvSpPr>
            <a:spLocks noGrp="1"/>
          </p:cNvSpPr>
          <p:nvPr>
            <p:ph type="ftr" sz="quarter" idx="1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8"/>
          <p:cNvSpPr>
            <a:spLocks noGrp="1"/>
          </p:cNvSpPr>
          <p:nvPr>
            <p:ph type="sldNum" sz="quarter" idx="1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7"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CFDE13E-176B-4A71-B604-A8313F046AD1}"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9BB3617-2723-4155-9CC8-BC4809610E14}"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7" name="日期占位符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C174C28-36B8-45FB-91F0-094FDC65F606}"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7" name="日期占位符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0167205-48F3-4277-8213-63E2C61F3CB5}"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7"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4A34DD7-146D-4EB8-A46C-22693E0623ED}"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7"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25665B9-2039-4901-80D2-49F79F3FB8D3}"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8"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fontAlgn="base">
              <a:spcBef>
                <a:spcPct val="0"/>
              </a:spcBef>
              <a:spcAft>
                <a:spcPct val="0"/>
              </a:spcAft>
              <a:defRPr>
                <a:latin typeface="等线" panose="02010600030101010101" pitchFamily="2" charset="-122"/>
                <a:ea typeface="等线"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9"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4.jpe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6CF6D61C-A6B6-429D-9447-EE0F8F3D765E}"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等线" panose="02010600030101010101" pitchFamily="2" charset="-122"/>
              <a:ea typeface="等线"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pic>
        <p:nvPicPr>
          <p:cNvPr id="2050" name="图片 6"/>
          <p:cNvPicPr>
            <a:picLocks noChangeAspect="1"/>
          </p:cNvPicPr>
          <p:nvPr/>
        </p:nvPicPr>
        <p:blipFill>
          <a:blip r:embed="rId13" cstate="print"/>
          <a:stretch>
            <a:fillRect/>
          </a:stretch>
        </p:blipFill>
        <p:spPr>
          <a:xfrm>
            <a:off x="0"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等线" panose="02010600030101010101" pitchFamily="2" charset="-122"/>
                <a:ea typeface="等线"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659F2524-C569-4627-AE15-CD7E152C0DEA}" type="datetimeFigureOut">
              <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等线" panose="02010600030101010101" pitchFamily="2" charset="-122"/>
                <a:ea typeface="等线" panose="02010600030101010101"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pitchFamily="2" charset="-122"/>
              <a:ea typeface="等线"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等线" panose="02010600030101010101" pitchFamily="2" charset="-122"/>
              </a:rPr>
            </a:fld>
            <a:endParaRPr lang="zh-CN" altLang="en-US" dirty="0">
              <a:latin typeface="等线"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tags" Target="../tags/tag19.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2" Type="http://schemas.openxmlformats.org/officeDocument/2006/relationships/notesSlide" Target="../notesSlides/notesSlide13.xml"/><Relationship Id="rId11" Type="http://schemas.openxmlformats.org/officeDocument/2006/relationships/slideLayout" Target="../slideLayouts/slideLayout7.xml"/><Relationship Id="rId10" Type="http://schemas.openxmlformats.org/officeDocument/2006/relationships/tags" Target="../tags/tag29.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39.jpeg"/><Relationship Id="rId1" Type="http://schemas.openxmlformats.org/officeDocument/2006/relationships/image" Target="../media/image38.jpeg"/></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46.png"/><Relationship Id="rId7" Type="http://schemas.openxmlformats.org/officeDocument/2006/relationships/image" Target="../media/image45.png"/><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0" Type="http://schemas.openxmlformats.org/officeDocument/2006/relationships/notesSlide" Target="../notesSlides/notesSlide28.xml"/><Relationship Id="rId1"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8.jpeg"/><Relationship Id="rId1" Type="http://schemas.openxmlformats.org/officeDocument/2006/relationships/image" Target="../media/image47.jpe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49.png"/><Relationship Id="rId1" Type="http://schemas.openxmlformats.org/officeDocument/2006/relationships/tags" Target="../tags/tag3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jpeg"/><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notesSlide" Target="../notesSlides/notesSlide5.xml"/><Relationship Id="rId16" Type="http://schemas.openxmlformats.org/officeDocument/2006/relationships/slideLayout" Target="../slideLayouts/slideLayout2.xml"/><Relationship Id="rId15" Type="http://schemas.openxmlformats.org/officeDocument/2006/relationships/image" Target="../media/image8.png"/><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矩形 3"/>
          <p:cNvSpPr/>
          <p:nvPr>
            <p:custDataLst>
              <p:tags r:id="rId2"/>
            </p:custDataLst>
          </p:nvPr>
        </p:nvSpPr>
        <p:spPr>
          <a:xfrm>
            <a:off x="-12700" y="2273300"/>
            <a:ext cx="12204700" cy="2176463"/>
          </a:xfrm>
          <a:prstGeom prst="rect">
            <a:avLst/>
          </a:prstGeom>
          <a:solidFill>
            <a:srgbClr val="DC0917"/>
          </a:solidFill>
          <a:ln>
            <a:noFill/>
          </a:ln>
        </p:spPr>
        <p:style>
          <a:lnRef idx="2">
            <a:schemeClr val="accent1">
              <a:shade val="50000"/>
            </a:schemeClr>
          </a:lnRef>
          <a:fillRef idx="1">
            <a:schemeClr val="accent1"/>
          </a:fillRef>
          <a:effectRef idx="0">
            <a:schemeClr val="accent1"/>
          </a:effectRef>
          <a:fontRef idx="minor">
            <a:schemeClr val="lt1"/>
          </a:fontRef>
        </p:style>
        <p:txBody>
          <a:bodyPr lIns="2847500"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4000" b="1"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5" name="任意多边形 4"/>
          <p:cNvSpPr/>
          <p:nvPr>
            <p:custDataLst>
              <p:tags r:id="rId3"/>
            </p:custDataLst>
          </p:nvPr>
        </p:nvSpPr>
        <p:spPr>
          <a:xfrm>
            <a:off x="-12700" y="1671638"/>
            <a:ext cx="2674938" cy="2082800"/>
          </a:xfrm>
          <a:custGeom>
            <a:avLst/>
            <a:gdLst>
              <a:gd name="connsiteX0" fmla="*/ 0 w 1950720"/>
              <a:gd name="connsiteY0" fmla="*/ 0 h 1535364"/>
              <a:gd name="connsiteX1" fmla="*/ 1950720 w 1950720"/>
              <a:gd name="connsiteY1" fmla="*/ 0 h 1535364"/>
              <a:gd name="connsiteX2" fmla="*/ 975360 w 1950720"/>
              <a:gd name="connsiteY2" fmla="*/ 1535364 h 1535364"/>
            </a:gdLst>
            <a:ahLst/>
            <a:cxnLst>
              <a:cxn ang="0">
                <a:pos x="connsiteX0" y="connsiteY0"/>
              </a:cxn>
              <a:cxn ang="0">
                <a:pos x="connsiteX1" y="connsiteY1"/>
              </a:cxn>
              <a:cxn ang="0">
                <a:pos x="connsiteX2" y="connsiteY2"/>
              </a:cxn>
            </a:cxnLst>
            <a:rect l="l" t="t" r="r" b="b"/>
            <a:pathLst>
              <a:path w="1950720" h="1535364">
                <a:moveTo>
                  <a:pt x="0" y="0"/>
                </a:moveTo>
                <a:lnTo>
                  <a:pt x="1950720" y="0"/>
                </a:lnTo>
                <a:lnTo>
                  <a:pt x="975360" y="1535364"/>
                </a:lnTo>
                <a:close/>
              </a:path>
            </a:pathLst>
          </a:custGeom>
          <a:solidFill>
            <a:srgbClr val="C0A062"/>
          </a:solidFill>
          <a:ln w="0">
            <a:noFill/>
          </a:ln>
        </p:spPr>
        <p:style>
          <a:lnRef idx="2">
            <a:schemeClr val="accent1">
              <a:shade val="50000"/>
            </a:schemeClr>
          </a:lnRef>
          <a:fillRef idx="1">
            <a:schemeClr val="accent1"/>
          </a:fillRef>
          <a:effectRef idx="0">
            <a:schemeClr val="accent1"/>
          </a:effectRef>
          <a:fontRef idx="minor">
            <a:schemeClr val="lt1"/>
          </a:fontRef>
        </p:style>
        <p:txBody>
          <a:bodyPr tIns="0" bIns="569500" anchor="ctr"/>
          <a:lstStyle/>
          <a:p>
            <a:pPr marL="0" marR="0" lvl="0" indent="0" algn="ctr" defTabSz="914400" rtl="0" eaLnBrk="1" fontAlgn="auto" latinLnBrk="0" hangingPunct="1">
              <a:lnSpc>
                <a:spcPct val="100000"/>
              </a:lnSpc>
              <a:spcBef>
                <a:spcPct val="0"/>
              </a:spcBef>
              <a:spcAft>
                <a:spcPct val="0"/>
              </a:spcAft>
              <a:buClr>
                <a:srgbClr val="FFC000">
                  <a:lumMod val="75000"/>
                </a:srgbClr>
              </a:buClr>
              <a:buSzPct val="60000"/>
              <a:buFontTx/>
              <a:buNone/>
              <a:defRPr/>
            </a:pPr>
            <a:r>
              <a:rPr kumimoji="0" lang="en-US" altLang="zh-CN" sz="6600" b="0"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07</a:t>
            </a:r>
            <a:endParaRPr kumimoji="0" lang="zh-CN" altLang="en-US" sz="6600" b="0" i="0" u="none" strike="noStrike" kern="1200" cap="none" spc="0" normalizeH="0" baseline="0" noProof="1">
              <a:ln>
                <a:noFill/>
              </a:ln>
              <a:solidFill>
                <a:schemeClr val="bg1"/>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文本框 8"/>
          <p:cNvSpPr txBox="1"/>
          <p:nvPr/>
        </p:nvSpPr>
        <p:spPr>
          <a:xfrm>
            <a:off x="1982788" y="2876550"/>
            <a:ext cx="9813925" cy="645160"/>
          </a:xfrm>
          <a:prstGeom prst="rect">
            <a:avLst/>
          </a:prstGeom>
          <a:noFill/>
          <a:ln w="9525">
            <a:noFill/>
          </a:ln>
        </p:spPr>
        <p:txBody>
          <a:bodyPr>
            <a:spAutoFit/>
          </a:bodyPr>
          <a:lstStyle/>
          <a:p>
            <a:r>
              <a:rPr lang="zh-CN" altLang="zh-CN" sz="3600" b="1" dirty="0">
                <a:solidFill>
                  <a:srgbClr val="FFFFFF"/>
                </a:solidFill>
                <a:latin typeface="微软雅黑" panose="020B0503020204020204" pitchFamily="34" charset="-122"/>
                <a:ea typeface="微软雅黑" panose="020B0503020204020204" pitchFamily="34" charset="-122"/>
              </a:rPr>
              <a:t>大学生如何实现青春梦想？</a:t>
            </a:r>
            <a:endParaRPr lang="zh-CN" altLang="zh-CN" sz="3600" b="1" dirty="0">
              <a:solidFill>
                <a:srgbClr val="FFFFFF"/>
              </a:solidFill>
              <a:latin typeface="微软雅黑" panose="020B0503020204020204" pitchFamily="34" charset="-122"/>
              <a:ea typeface="微软雅黑" panose="020B0503020204020204" pitchFamily="34" charset="-122"/>
            </a:endParaRPr>
          </a:p>
        </p:txBody>
      </p:sp>
      <p:sp>
        <p:nvSpPr>
          <p:cNvPr id="6" name="TextBox 1"/>
          <p:cNvSpPr txBox="1"/>
          <p:nvPr/>
        </p:nvSpPr>
        <p:spPr>
          <a:xfrm>
            <a:off x="2570163" y="750888"/>
            <a:ext cx="8634649" cy="923330"/>
          </a:xfrm>
          <a:prstGeom prst="rect">
            <a:avLst/>
          </a:prstGeom>
          <a:noFill/>
          <a:ln w="9525">
            <a:noFill/>
          </a:ln>
        </p:spPr>
        <p:txBody>
          <a:bodyPr wrap="square">
            <a:spAutoFit/>
          </a:bodyPr>
          <a:lstStyle/>
          <a:p>
            <a:pPr eaLnBrk="0" hangingPunct="0">
              <a:lnSpc>
                <a:spcPct val="150000"/>
              </a:lnSpc>
            </a:pPr>
            <a:r>
              <a:rPr lang="zh-CN" altLang="en-US" sz="2800" b="1" dirty="0">
                <a:latin typeface="黑体" panose="02010609060101010101" pitchFamily="49" charset="-122"/>
                <a:ea typeface="黑体" panose="02010609060101010101" pitchFamily="49" charset="-122"/>
              </a:rPr>
              <a:t> </a:t>
            </a:r>
            <a:r>
              <a:rPr lang="en-US" altLang="zh-CN" sz="3600" b="1" dirty="0" smtClean="0">
                <a:latin typeface="黑体" panose="02010609060101010101" pitchFamily="49" charset="-122"/>
                <a:ea typeface="黑体" panose="02010609060101010101" pitchFamily="49" charset="-122"/>
              </a:rPr>
              <a:t>《</a:t>
            </a:r>
            <a:r>
              <a:rPr lang="zh-CN" altLang="en-US" sz="3600" b="1" dirty="0" smtClean="0">
                <a:latin typeface="黑体" panose="02010609060101010101" pitchFamily="49" charset="-122"/>
                <a:ea typeface="黑体" panose="02010609060101010101" pitchFamily="49" charset="-122"/>
              </a:rPr>
              <a:t>思想道德与法治</a:t>
            </a:r>
            <a:r>
              <a:rPr lang="en-US" altLang="zh-CN" sz="3600" b="1" dirty="0" smtClean="0">
                <a:latin typeface="黑体" panose="02010609060101010101" pitchFamily="49" charset="-122"/>
                <a:ea typeface="黑体" panose="02010609060101010101" pitchFamily="49" charset="-122"/>
              </a:rPr>
              <a:t>》</a:t>
            </a:r>
            <a:r>
              <a:rPr lang="zh-CN" altLang="en-US" sz="3600" b="1" dirty="0" smtClean="0">
                <a:latin typeface="黑体" panose="02010609060101010101" pitchFamily="49" charset="-122"/>
                <a:ea typeface="黑体" panose="02010609060101010101" pitchFamily="49" charset="-122"/>
              </a:rPr>
              <a:t>问题式专题化教学</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TextBox 1"/>
          <p:cNvSpPr txBox="1">
            <a:spLocks noChangeArrowheads="1"/>
          </p:cNvSpPr>
          <p:nvPr/>
        </p:nvSpPr>
        <p:spPr bwMode="auto">
          <a:xfrm>
            <a:off x="456565" y="1783080"/>
            <a:ext cx="8003540" cy="3762375"/>
          </a:xfrm>
          <a:prstGeom prst="rect">
            <a:avLst/>
          </a:prstGeom>
          <a:noFill/>
          <a:ln w="9525">
            <a:noFill/>
            <a:miter lim="800000"/>
          </a:ln>
        </p:spPr>
        <p:txBody>
          <a:bodyPr wrap="square">
            <a:spAutoFit/>
          </a:bodyPr>
          <a:lstStyle/>
          <a:p>
            <a:pPr marR="0" algn="l" defTabSz="457200">
              <a:lnSpc>
                <a:spcPct val="120000"/>
              </a:lnSpc>
              <a:spcBef>
                <a:spcPts val="1400"/>
              </a:spcBef>
              <a:buClrTx/>
              <a:buSzTx/>
              <a:buFontTx/>
              <a:buNone/>
              <a:defRPr/>
            </a:pP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rPr>
              <a:t>实践是理想的根本途径</a:t>
            </a:r>
            <a:endPar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endParaRPr>
          </a:p>
          <a:p>
            <a:pPr marR="0" algn="l" defTabSz="457200">
              <a:lnSpc>
                <a:spcPct val="120000"/>
              </a:lnSpc>
              <a:spcBef>
                <a:spcPts val="1400"/>
              </a:spcBef>
              <a:buClrTx/>
              <a:buSzTx/>
              <a:buFontTx/>
              <a:buNone/>
              <a:defRPr/>
            </a:pPr>
            <a:endPar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endParaRPr>
          </a:p>
          <a:p>
            <a:pPr marR="0" algn="l" defTabSz="457200">
              <a:lnSpc>
                <a:spcPct val="120000"/>
              </a:lnSpc>
              <a:spcBef>
                <a:spcPts val="1400"/>
              </a:spcBef>
              <a:buClrTx/>
              <a:buSzTx/>
              <a:buFontTx/>
              <a:buNone/>
              <a:defRPr/>
            </a:pPr>
            <a:r>
              <a:rPr kumimoji="0" lang="en-US" altLang="zh-CN" sz="3200" b="1" kern="1200" cap="none" spc="0" normalizeH="0" baseline="0" noProof="0" dirty="0">
                <a:latin typeface="楷体" panose="02010609060101010101" charset="-122"/>
                <a:ea typeface="楷体" panose="02010609060101010101" charset="-122"/>
                <a:cs typeface="楷体" panose="02010609060101010101" charset="-122"/>
              </a:rPr>
              <a:t>  </a:t>
            </a:r>
            <a:r>
              <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rPr>
              <a:t>必须从今天做起 </a:t>
            </a:r>
            <a:endParaRPr kumimoji="0" lang="zh-CN" altLang="en-US" sz="3200" b="1" kern="1200" cap="none" spc="0" normalizeH="0" baseline="0" noProof="0" dirty="0">
              <a:latin typeface="楷体" panose="02010609060101010101" charset="-122"/>
              <a:ea typeface="楷体" panose="02010609060101010101" charset="-122"/>
              <a:cs typeface="楷体" panose="02010609060101010101" charset="-122"/>
            </a:endParaRPr>
          </a:p>
          <a:p>
            <a:pPr marR="0" algn="l" defTabSz="457200">
              <a:lnSpc>
                <a:spcPct val="120000"/>
              </a:lnSpc>
              <a:spcBef>
                <a:spcPts val="1400"/>
              </a:spcBef>
              <a:buClrTx/>
              <a:buSzTx/>
              <a:buFontTx/>
              <a:buNone/>
              <a:defRPr/>
            </a:pPr>
            <a:endParaRPr kumimoji="0" lang="en-US" altLang="zh-CN" sz="3200" b="1" kern="1200" cap="none" spc="0" normalizeH="0" baseline="0" noProof="0" dirty="0">
              <a:solidFill>
                <a:srgbClr val="FF0000"/>
              </a:solidFill>
              <a:latin typeface="楷体" panose="02010609060101010101" charset="-122"/>
              <a:ea typeface="楷体" panose="02010609060101010101" charset="-122"/>
              <a:cs typeface="楷体" panose="02010609060101010101" charset="-122"/>
            </a:endParaRPr>
          </a:p>
          <a:p>
            <a:pPr marR="0" algn="l" defTabSz="457200">
              <a:lnSpc>
                <a:spcPct val="120000"/>
              </a:lnSpc>
              <a:spcBef>
                <a:spcPts val="1400"/>
              </a:spcBef>
              <a:buClrTx/>
              <a:buSzTx/>
              <a:buFontTx/>
              <a:buNone/>
              <a:defRPr/>
            </a:pPr>
            <a:r>
              <a:rPr kumimoji="0" lang="en-US" altLang="zh-CN" sz="3200" b="1" kern="1200" cap="none" spc="0" normalizeH="0" baseline="0" noProof="0" dirty="0">
                <a:solidFill>
                  <a:srgbClr val="FF0000"/>
                </a:solidFill>
                <a:latin typeface="楷体" panose="02010609060101010101" charset="-122"/>
                <a:ea typeface="楷体" panose="02010609060101010101" charset="-122"/>
                <a:cs typeface="楷体" panose="02010609060101010101" charset="-122"/>
              </a:rPr>
              <a:t>  </a:t>
            </a:r>
            <a:r>
              <a:rPr kumimoji="0" lang="zh-CN" altLang="en-US" sz="3200" b="1" kern="1200" cap="none" spc="0" normalizeH="0" baseline="0" noProof="0" dirty="0">
                <a:solidFill>
                  <a:schemeClr val="tx1"/>
                </a:solidFill>
                <a:latin typeface="楷体" panose="02010609060101010101" charset="-122"/>
                <a:ea typeface="楷体" panose="02010609060101010101" charset="-122"/>
                <a:cs typeface="楷体" panose="02010609060101010101" charset="-122"/>
              </a:rPr>
              <a:t>必须从小事做起</a:t>
            </a:r>
            <a:endParaRPr kumimoji="0" lang="zh-CN" altLang="en-US" sz="3200" b="1" kern="1200" cap="none" spc="0" normalizeH="0" baseline="0" noProof="0" dirty="0">
              <a:solidFill>
                <a:schemeClr val="tx1"/>
              </a:solidFill>
              <a:latin typeface="楷体" panose="02010609060101010101" charset="-122"/>
              <a:ea typeface="楷体" panose="02010609060101010101" charset="-122"/>
              <a:cs typeface="楷体" panose="02010609060101010101" charset="-122"/>
            </a:endParaRPr>
          </a:p>
        </p:txBody>
      </p:sp>
      <p:sp>
        <p:nvSpPr>
          <p:cNvPr id="7" name="五边形 6"/>
          <p:cNvSpPr/>
          <p:nvPr/>
        </p:nvSpPr>
        <p:spPr>
          <a:xfrm>
            <a:off x="273050" y="99695"/>
            <a:ext cx="9417050" cy="82550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00"/>
                </a:solidFill>
                <a:effectLst/>
                <a:uLnTx/>
                <a:uFillTx/>
                <a:latin typeface="方正粗黑宋简体" panose="02000000000000000000" pitchFamily="2" charset="-122"/>
                <a:ea typeface="方正粗黑宋简体" panose="02000000000000000000" pitchFamily="2" charset="-122"/>
                <a:cs typeface="+mn-cs"/>
              </a:rPr>
              <a:t>成就理想的路径</a:t>
            </a:r>
            <a:endParaRPr kumimoji="0" lang="zh-CN" altLang="en-US" sz="3200" b="1" i="0" u="none" strike="noStrike" kern="1200" cap="none" spc="0" normalizeH="0" baseline="0" noProof="0" dirty="0">
              <a:ln>
                <a:noFill/>
              </a:ln>
              <a:solidFill>
                <a:srgbClr val="FFFF00"/>
              </a:solidFill>
              <a:effectLst/>
              <a:uLnTx/>
              <a:uFillTx/>
              <a:latin typeface="方正粗黑宋简体" panose="02000000000000000000" pitchFamily="2" charset="-122"/>
              <a:ea typeface="方正粗黑宋简体" panose="02000000000000000000" pitchFamily="2" charset="-122"/>
              <a:cs typeface="+mn-cs"/>
            </a:endParaRPr>
          </a:p>
        </p:txBody>
      </p:sp>
      <p:pic>
        <p:nvPicPr>
          <p:cNvPr id="2" name="图片 1" descr="lg_2579243_1576142412_5df2064cd0407_副本"/>
          <p:cNvPicPr>
            <a:picLocks noChangeAspect="1"/>
          </p:cNvPicPr>
          <p:nvPr>
            <p:custDataLst>
              <p:tags r:id="rId1"/>
            </p:custDataLst>
          </p:nvPr>
        </p:nvPicPr>
        <p:blipFill>
          <a:blip r:embed="rId2" cstate="print"/>
          <a:stretch>
            <a:fillRect/>
          </a:stretch>
        </p:blipFill>
        <p:spPr>
          <a:xfrm>
            <a:off x="7291705" y="1188085"/>
            <a:ext cx="4286250" cy="4953000"/>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1800" dirty="0">
                <a:sym typeface="+mn-ea"/>
              </a:rPr>
              <a:t>理想实现的顺境和逆境</a:t>
            </a: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b="1" noProof="0" dirty="0">
                <a:ln>
                  <a:noFill/>
                </a:ln>
                <a:solidFill>
                  <a:schemeClr val="bg1"/>
                </a:solidFill>
                <a:effectLst/>
                <a:uLnTx/>
                <a:uFillTx/>
                <a:latin typeface="方正粗黑宋简体" panose="02000000000000000000" pitchFamily="2" charset="-122"/>
                <a:ea typeface="方正粗黑宋简体" panose="02000000000000000000" pitchFamily="2" charset="-122"/>
                <a:sym typeface="+mn-ea"/>
              </a:rPr>
              <a:t>理想之花盛开要经历风雨</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graphicFrame>
        <p:nvGraphicFramePr>
          <p:cNvPr id="8" name="内容占位符 4"/>
          <p:cNvGraphicFramePr/>
          <p:nvPr/>
        </p:nvGraphicFramePr>
        <p:xfrm>
          <a:off x="6562810" y="1655189"/>
          <a:ext cx="4829175" cy="405257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圆角矩形 4"/>
          <p:cNvSpPr/>
          <p:nvPr/>
        </p:nvSpPr>
        <p:spPr>
          <a:xfrm>
            <a:off x="474345" y="2037715"/>
            <a:ext cx="5862955" cy="374269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2200" dirty="0"/>
          </a:p>
        </p:txBody>
      </p:sp>
      <p:sp>
        <p:nvSpPr>
          <p:cNvPr id="9" name="文本框 8"/>
          <p:cNvSpPr txBox="1"/>
          <p:nvPr/>
        </p:nvSpPr>
        <p:spPr>
          <a:xfrm>
            <a:off x="1101090" y="2604135"/>
            <a:ext cx="4399915" cy="2553335"/>
          </a:xfrm>
          <a:prstGeom prst="rect">
            <a:avLst/>
          </a:prstGeom>
          <a:noFill/>
        </p:spPr>
        <p:txBody>
          <a:bodyPr wrap="square" rtlCol="0">
            <a:spAutoFit/>
          </a:bodyPr>
          <a:p>
            <a:r>
              <a:rPr lang="zh-CN" altLang="en-US" sz="3200" dirty="0">
                <a:latin typeface="华文中宋" panose="02010600040101010101" pitchFamily="2" charset="-122"/>
                <a:ea typeface="华文中宋" panose="02010600040101010101" pitchFamily="2" charset="-122"/>
                <a:sym typeface="+mn-ea"/>
              </a:rPr>
              <a:t>理想实现的顺境</a:t>
            </a:r>
            <a:endParaRPr lang="zh-CN" altLang="en-US" sz="3200" dirty="0">
              <a:latin typeface="华文中宋" panose="02010600040101010101" pitchFamily="2" charset="-122"/>
              <a:ea typeface="华文中宋" panose="02010600040101010101" pitchFamily="2" charset="-122"/>
              <a:sym typeface="+mn-ea"/>
            </a:endParaRPr>
          </a:p>
          <a:p>
            <a:endParaRPr lang="zh-CN" altLang="en-US" sz="3200">
              <a:latin typeface="华文中宋" panose="02010600040101010101" pitchFamily="2" charset="-122"/>
              <a:ea typeface="华文中宋" panose="02010600040101010101" pitchFamily="2" charset="-122"/>
            </a:endParaRPr>
          </a:p>
          <a:p>
            <a:endParaRPr lang="zh-CN" altLang="en-US" sz="3200">
              <a:latin typeface="华文中宋" panose="02010600040101010101" pitchFamily="2" charset="-122"/>
              <a:ea typeface="华文中宋" panose="02010600040101010101" pitchFamily="2" charset="-122"/>
            </a:endParaRPr>
          </a:p>
          <a:p>
            <a:endParaRPr lang="zh-CN" altLang="en-US" sz="3200">
              <a:latin typeface="华文中宋" panose="02010600040101010101" pitchFamily="2" charset="-122"/>
              <a:ea typeface="华文中宋" panose="02010600040101010101" pitchFamily="2" charset="-122"/>
            </a:endParaRPr>
          </a:p>
          <a:p>
            <a:r>
              <a:rPr lang="zh-CN" altLang="en-US" sz="3200" dirty="0">
                <a:latin typeface="华文中宋" panose="02010600040101010101" pitchFamily="2" charset="-122"/>
                <a:ea typeface="华文中宋" panose="02010600040101010101" pitchFamily="2" charset="-122"/>
                <a:sym typeface="+mn-ea"/>
              </a:rPr>
              <a:t>理想实现的逆境</a:t>
            </a:r>
            <a:endParaRPr lang="zh-CN" altLang="en-US" sz="3200">
              <a:latin typeface="华文中宋" panose="02010600040101010101" pitchFamily="2" charset="-122"/>
              <a:ea typeface="华文中宋" panose="02010600040101010101"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1154113" y="2373313"/>
            <a:ext cx="6134100" cy="829945"/>
          </a:xfrm>
          <a:prstGeom prst="rect">
            <a:avLst/>
          </a:prstGeom>
          <a:noFill/>
          <a:ln w="9525">
            <a:noFill/>
          </a:ln>
        </p:spPr>
        <p:txBody>
          <a:bodyPr>
            <a:spAutoFit/>
          </a:bodyPr>
          <a:lstStyle/>
          <a:p>
            <a:pPr eaLnBrk="0" hangingPunct="0">
              <a:lnSpc>
                <a:spcPct val="150000"/>
              </a:lnSpc>
            </a:pPr>
            <a:r>
              <a:rPr lang="zh-CN" altLang="en-US" sz="3200" b="1" dirty="0">
                <a:latin typeface="华文中宋" panose="02010600040101010101" pitchFamily="2" charset="-122"/>
                <a:ea typeface="华文中宋" panose="02010600040101010101" pitchFamily="2" charset="-122"/>
                <a:sym typeface="+mn-ea"/>
              </a:rPr>
              <a:t> </a:t>
            </a:r>
            <a:endParaRPr lang="zh-CN" altLang="en-US" sz="3200" b="1" dirty="0">
              <a:latin typeface="华文中宋" panose="02010600040101010101" pitchFamily="2" charset="-122"/>
              <a:ea typeface="华文中宋" panose="02010600040101010101" pitchFamily="2" charset="-122"/>
            </a:endParaRPr>
          </a:p>
        </p:txBody>
      </p:sp>
      <p:sp>
        <p:nvSpPr>
          <p:cNvPr id="7" name="五边形 6"/>
          <p:cNvSpPr/>
          <p:nvPr/>
        </p:nvSpPr>
        <p:spPr>
          <a:xfrm>
            <a:off x="573088" y="57308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a:sym typeface="+mn-ea"/>
              </a:rPr>
              <a:t>日本花滑名将羽生结弦挑战4A时摔倒，泪洒赛场</a:t>
            </a:r>
            <a:endParaRPr kumimoji="0" lang="zh-CN" altLang="en-US" sz="28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sym typeface="+mn-ea"/>
            </a:endParaRPr>
          </a:p>
        </p:txBody>
      </p:sp>
      <p:sp>
        <p:nvSpPr>
          <p:cNvPr id="2" name="文本框 1"/>
          <p:cNvSpPr txBox="1"/>
          <p:nvPr/>
        </p:nvSpPr>
        <p:spPr>
          <a:xfrm>
            <a:off x="668020" y="1706880"/>
            <a:ext cx="7393305" cy="4986655"/>
          </a:xfrm>
          <a:prstGeom prst="rect">
            <a:avLst/>
          </a:prstGeom>
          <a:noFill/>
        </p:spPr>
        <p:txBody>
          <a:bodyPr wrap="square" rtlCol="0">
            <a:noAutofit/>
          </a:bodyPr>
          <a:lstStyle/>
          <a:p>
            <a:pPr>
              <a:lnSpc>
                <a:spcPct val="150000"/>
              </a:lnSpc>
            </a:pPr>
            <a:r>
              <a:rPr lang="en-US" altLang="zh-CN">
                <a:sym typeface="+mn-ea"/>
              </a:rPr>
              <a:t>    </a:t>
            </a:r>
            <a:r>
              <a:rPr lang="zh-CN" altLang="en-US">
                <a:sym typeface="+mn-ea"/>
              </a:rPr>
              <a:t>日本花滑选手羽生结弦打破了12次世界纪录，成为了花滑男单全满贯的第一人，在北京冬奥会上，再一次挑战了人类极限！在赛场上，他上演了目前为止只成功过一次的4A跳，虽然并未如他预想般完美落冰，但依然赢得了全场的欢呼和掌声！</a:t>
            </a:r>
            <a:endParaRPr lang="en-US" altLang="zh-CN"/>
          </a:p>
          <a:p>
            <a:pPr>
              <a:lnSpc>
                <a:spcPct val="150000"/>
              </a:lnSpc>
            </a:pPr>
            <a:r>
              <a:rPr lang="en-US" altLang="zh-CN"/>
              <a:t>    </a:t>
            </a:r>
            <a:r>
              <a:rPr lang="zh-CN" altLang="en-US"/>
              <a:t>阿克塞尔四周跳（4A）是花滑的珠穆朗玛峰，在比赛中选择这一动作是风险与辉煌并存的。所幸的是他早已经超越胜负，把竞技比赛当成了表演，当成了成就新的辉煌的冒险尝试。他失败了，但他是失败的英雄，他的勇气、超越、对荣辱的坦然态度让他赢得了另一种冠军。对于赛事而言，他失败了，但是对于这项运动而言，他的探索却是居于前沿的，也是深具引领性的。这项运动需要这样的失败者。羽生结弦值得人们的由衷敬佩。</a:t>
            </a:r>
            <a:endParaRPr lang="zh-CN" altLang="en-US"/>
          </a:p>
          <a:p>
            <a:r>
              <a:rPr lang="en-US" altLang="zh-CN"/>
              <a:t>       </a:t>
            </a:r>
            <a:endParaRPr lang="en-US" altLang="zh-CN"/>
          </a:p>
          <a:p>
            <a:r>
              <a:rPr lang="en-US" altLang="zh-CN"/>
              <a:t>          </a:t>
            </a:r>
            <a:endParaRPr lang="zh-CN" altLang="en-US"/>
          </a:p>
          <a:p>
            <a:endParaRPr lang="zh-CN" altLang="en-US"/>
          </a:p>
          <a:p>
            <a:endParaRPr lang="zh-CN" altLang="en-US"/>
          </a:p>
        </p:txBody>
      </p:sp>
      <p:pic>
        <p:nvPicPr>
          <p:cNvPr id="109" name="图片 108"/>
          <p:cNvPicPr/>
          <p:nvPr/>
        </p:nvPicPr>
        <p:blipFill>
          <a:blip r:embed="rId1" cstate="print"/>
          <a:stretch>
            <a:fillRect/>
          </a:stretch>
        </p:blipFill>
        <p:spPr>
          <a:xfrm>
            <a:off x="8061960" y="2030730"/>
            <a:ext cx="3915410" cy="4001135"/>
          </a:xfrm>
          <a:prstGeom prst="rect">
            <a:avLst/>
          </a:prstGeom>
          <a:noFill/>
          <a:ln w="9525">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TextBox 1"/>
          <p:cNvSpPr txBox="1">
            <a:spLocks noChangeArrowheads="1"/>
          </p:cNvSpPr>
          <p:nvPr/>
        </p:nvSpPr>
        <p:spPr bwMode="auto">
          <a:xfrm>
            <a:off x="395605" y="1513205"/>
            <a:ext cx="8226425" cy="4404995"/>
          </a:xfrm>
          <a:prstGeom prst="rect">
            <a:avLst/>
          </a:prstGeom>
          <a:noFill/>
          <a:ln w="9525">
            <a:noFill/>
            <a:miter lim="800000"/>
          </a:ln>
        </p:spPr>
        <p:txBody>
          <a:bodyPr wrap="square">
            <a:spAutoFit/>
          </a:bodyPr>
          <a:lstStyle/>
          <a:p>
            <a:pPr marR="0" algn="just" defTabSz="457200">
              <a:lnSpc>
                <a:spcPct val="120000"/>
              </a:lnSpc>
              <a:spcBef>
                <a:spcPts val="1400"/>
              </a:spcBef>
              <a:buClrTx/>
              <a:buSzTx/>
              <a:buFontTx/>
              <a:buNone/>
              <a:defRPr/>
            </a:pP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en-US" altLang="zh-CN"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广大青年一定要矢志艰苦奋斗。“宝剑锋从磨砺出，梅花香自苦寒来。”人类的美好理想，都不可能唾手可得，都离不开筚路蓝缕、手胼足胝的艰苦奋斗。我们的国家，我们的民族，从积贫积弱一步一步走到今天的发展繁荣，靠的就是一代又一代人的顽强拼搏，靠的就是中华民族自强不息的奋斗精神。</a:t>
            </a:r>
            <a:endPar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endParaRPr>
          </a:p>
          <a:p>
            <a:pPr marR="0" algn="just" defTabSz="457200">
              <a:lnSpc>
                <a:spcPct val="120000"/>
              </a:lnSpc>
              <a:spcBef>
                <a:spcPts val="1400"/>
              </a:spcBef>
              <a:buClrTx/>
              <a:buSzTx/>
              <a:buFontTx/>
              <a:buNone/>
              <a:defRPr/>
            </a:pP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en-US" altLang="zh-CN"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习近平  </a:t>
            </a:r>
            <a:endParaRPr kumimoji="0" lang="en-US" altLang="zh-CN" sz="2800" b="1" kern="1200" cap="none" spc="0" normalizeH="0" baseline="0" noProof="0" dirty="0">
              <a:solidFill>
                <a:srgbClr val="FF0000"/>
              </a:solidFill>
              <a:latin typeface="+mn-ea"/>
              <a:ea typeface="等线" panose="02010600030101010101" pitchFamily="2" charset="-122"/>
              <a:cs typeface="+mn-cs"/>
            </a:endParaRPr>
          </a:p>
        </p:txBody>
      </p:sp>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lvl="0" fontAlgn="auto">
              <a:defRPr/>
            </a:pPr>
            <a:r>
              <a:rPr lang="zh-CN" altLang="en-US" sz="3200" dirty="0">
                <a:sym typeface="+mn-ea"/>
              </a:rPr>
              <a:t>艰苦奋斗是实现理想的重要条件</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pic>
        <p:nvPicPr>
          <p:cNvPr id="100" name="图片 99"/>
          <p:cNvPicPr/>
          <p:nvPr>
            <p:custDataLst>
              <p:tags r:id="rId1"/>
            </p:custDataLst>
          </p:nvPr>
        </p:nvPicPr>
        <p:blipFill>
          <a:blip r:embed="rId2" cstate="print"/>
          <a:stretch>
            <a:fillRect/>
          </a:stretch>
        </p:blipFill>
        <p:spPr>
          <a:xfrm>
            <a:off x="8875395" y="1672590"/>
            <a:ext cx="2865120" cy="3860165"/>
          </a:xfrm>
          <a:prstGeom prst="rect">
            <a:avLst/>
          </a:prstGeom>
          <a:noFill/>
          <a:ln w="9525">
            <a:noFill/>
          </a:ln>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TextBox 1"/>
          <p:cNvSpPr txBox="1">
            <a:spLocks noChangeArrowheads="1"/>
          </p:cNvSpPr>
          <p:nvPr/>
        </p:nvSpPr>
        <p:spPr bwMode="auto">
          <a:xfrm>
            <a:off x="395605" y="1513205"/>
            <a:ext cx="7686040" cy="3888740"/>
          </a:xfrm>
          <a:prstGeom prst="rect">
            <a:avLst/>
          </a:prstGeom>
          <a:noFill/>
          <a:ln w="9525">
            <a:noFill/>
            <a:miter lim="800000"/>
          </a:ln>
        </p:spPr>
        <p:txBody>
          <a:bodyPr wrap="square">
            <a:spAutoFit/>
          </a:bodyPr>
          <a:lstStyle/>
          <a:p>
            <a:pPr marR="0" algn="just" defTabSz="457200">
              <a:lnSpc>
                <a:spcPct val="120000"/>
              </a:lnSpc>
              <a:spcBef>
                <a:spcPts val="1400"/>
              </a:spcBef>
              <a:buClrTx/>
              <a:buSzTx/>
              <a:buFontTx/>
              <a:buNone/>
              <a:defRPr/>
            </a:pP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en-US" altLang="zh-CN"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“2004感动中国年度人物”组委会给袁隆平的颁奖词</a:t>
            </a:r>
            <a:endPar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endParaRPr>
          </a:p>
          <a:p>
            <a:pPr marR="0" algn="just" defTabSz="457200">
              <a:lnSpc>
                <a:spcPct val="120000"/>
              </a:lnSpc>
              <a:spcBef>
                <a:spcPts val="1400"/>
              </a:spcBef>
              <a:buClrTx/>
              <a:buSzTx/>
              <a:buFontTx/>
              <a:buNone/>
              <a:defRPr/>
            </a:pPr>
            <a:r>
              <a:rPr kumimoji="0" lang="en-US" altLang="zh-CN"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他是一位真正的耕耘者。当他还是一个乡村教师的时候，已经具有颠覆世界权威的胆识；当他名满天下的时候，却仍然只是专注于田畴。淡泊名利，一介农夫，播撒智慧，收获富足。他毕生的梦想，就是让所有人远离饥饿。</a:t>
            </a:r>
            <a:r>
              <a:rPr kumimoji="0" lang="en-US" altLang="zh-CN"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endParaRPr kumimoji="0" lang="en-US" altLang="zh-CN" sz="2800" b="1" kern="1200" cap="none" spc="0" normalizeH="0" baseline="0" noProof="0" dirty="0">
              <a:solidFill>
                <a:srgbClr val="FF0000"/>
              </a:solidFill>
              <a:latin typeface="+mn-ea"/>
              <a:ea typeface="等线" panose="02010600030101010101" pitchFamily="2" charset="-122"/>
              <a:cs typeface="+mn-cs"/>
            </a:endParaRPr>
          </a:p>
        </p:txBody>
      </p:sp>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lvl="0" fontAlgn="auto">
              <a:defRPr/>
            </a:pPr>
            <a:r>
              <a:rPr lang="zh-CN" altLang="en-US" sz="3200" b="1" noProof="0" dirty="0">
                <a:latin typeface="华文中宋" panose="02010600040101010101" pitchFamily="2" charset="-122"/>
                <a:ea typeface="华文中宋" panose="02010600040101010101" pitchFamily="2" charset="-122"/>
                <a:cs typeface="华文中宋" panose="02010600040101010101" pitchFamily="2" charset="-122"/>
                <a:sym typeface="+mn-ea"/>
              </a:rPr>
              <a:t>袁隆平的奋斗人生</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pic>
        <p:nvPicPr>
          <p:cNvPr id="2" name="图片 1" descr="t015aaa36b4b6c7f400"/>
          <p:cNvPicPr>
            <a:picLocks noChangeAspect="1"/>
          </p:cNvPicPr>
          <p:nvPr/>
        </p:nvPicPr>
        <p:blipFill>
          <a:blip r:embed="rId1" cstate="print"/>
          <a:stretch>
            <a:fillRect/>
          </a:stretch>
        </p:blipFill>
        <p:spPr>
          <a:xfrm>
            <a:off x="8344535" y="1322070"/>
            <a:ext cx="3296920" cy="4657090"/>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4954905" y="2333625"/>
            <a:ext cx="6985000" cy="3322955"/>
          </a:xfrm>
          <a:prstGeom prst="rect">
            <a:avLst/>
          </a:prstGeom>
          <a:noFill/>
          <a:ln w="9525">
            <a:noFill/>
          </a:ln>
        </p:spPr>
        <p:txBody>
          <a:bodyPr wrap="square">
            <a:spAutoFit/>
          </a:bodyPr>
          <a:lstStyle/>
          <a:p>
            <a:pPr eaLnBrk="0" hangingPunct="0">
              <a:lnSpc>
                <a:spcPct val="150000"/>
              </a:lnSpc>
            </a:pPr>
            <a:r>
              <a:rPr lang="zh-CN" altLang="en-US" sz="2800" b="1" dirty="0">
                <a:latin typeface="华文中宋" panose="02010600040101010101" pitchFamily="2" charset="-122"/>
                <a:ea typeface="华文中宋" panose="02010600040101010101" pitchFamily="2" charset="-122"/>
                <a:cs typeface="华文中宋" panose="02010600040101010101" pitchFamily="2" charset="-122"/>
                <a:sym typeface="+mn-ea"/>
              </a:rPr>
              <a:t>艰苦奋斗的精神没有过时，也永远不会过时</a:t>
            </a:r>
            <a:endParaRPr lang="zh-CN" altLang="en-US" sz="2800" b="1" dirty="0">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lnSpc>
                <a:spcPct val="150000"/>
              </a:lnSpc>
            </a:pPr>
            <a:endParaRPr lang="zh-CN" altLang="en-US" sz="2800" b="1" dirty="0">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lnSpc>
                <a:spcPct val="150000"/>
              </a:lnSpc>
            </a:pPr>
            <a:r>
              <a:rPr lang="zh-CN" altLang="en-US" sz="2800" b="1" dirty="0">
                <a:latin typeface="华文中宋" panose="02010600040101010101" pitchFamily="2" charset="-122"/>
                <a:ea typeface="华文中宋" panose="02010600040101010101" pitchFamily="2" charset="-122"/>
                <a:cs typeface="华文中宋" panose="02010600040101010101" pitchFamily="2" charset="-122"/>
                <a:sym typeface="+mn-ea"/>
              </a:rPr>
              <a:t>艰苦奋斗不是不讲物质条件，而是为了实现既定的理想，吃苦耐劳，迎难而上，不惜奉献自己的一切 </a:t>
            </a:r>
            <a:endParaRPr lang="zh-CN" altLang="en-US" sz="2800" b="1" dirty="0">
              <a:latin typeface="华文中宋" panose="02010600040101010101" pitchFamily="2" charset="-122"/>
              <a:ea typeface="华文中宋" panose="02010600040101010101" pitchFamily="2" charset="-122"/>
              <a:cs typeface="华文中宋" panose="02010600040101010101" pitchFamily="2" charset="-122"/>
              <a:sym typeface="+mn-ea"/>
            </a:endParaRPr>
          </a:p>
        </p:txBody>
      </p:sp>
      <p:pic>
        <p:nvPicPr>
          <p:cNvPr id="105" name="图片 104"/>
          <p:cNvPicPr/>
          <p:nvPr/>
        </p:nvPicPr>
        <p:blipFill>
          <a:blip r:embed="rId1" cstate="print"/>
          <a:stretch>
            <a:fillRect/>
          </a:stretch>
        </p:blipFill>
        <p:spPr>
          <a:xfrm>
            <a:off x="650240" y="1697355"/>
            <a:ext cx="3302000" cy="1941195"/>
          </a:xfrm>
          <a:prstGeom prst="rect">
            <a:avLst/>
          </a:prstGeom>
          <a:noFill/>
          <a:ln w="9525">
            <a:noFill/>
          </a:ln>
        </p:spPr>
      </p:pic>
      <p:pic>
        <p:nvPicPr>
          <p:cNvPr id="106" name="图片 105"/>
          <p:cNvPicPr/>
          <p:nvPr/>
        </p:nvPicPr>
        <p:blipFill>
          <a:blip r:embed="rId2" cstate="print"/>
          <a:stretch>
            <a:fillRect/>
          </a:stretch>
        </p:blipFill>
        <p:spPr>
          <a:xfrm>
            <a:off x="527050" y="4022725"/>
            <a:ext cx="3425190" cy="2397125"/>
          </a:xfrm>
          <a:prstGeom prst="rect">
            <a:avLst/>
          </a:prstGeom>
          <a:noFill/>
          <a:ln w="9525">
            <a:noFill/>
          </a:ln>
        </p:spPr>
      </p:pic>
      <p:sp>
        <p:nvSpPr>
          <p:cNvPr id="3" name="五角星 2"/>
          <p:cNvSpPr/>
          <p:nvPr/>
        </p:nvSpPr>
        <p:spPr>
          <a:xfrm>
            <a:off x="4361180" y="2460625"/>
            <a:ext cx="593725" cy="44196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角星 3"/>
          <p:cNvSpPr/>
          <p:nvPr/>
        </p:nvSpPr>
        <p:spPr>
          <a:xfrm>
            <a:off x="4385310" y="3803015"/>
            <a:ext cx="546100" cy="38481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6"/>
          <p:cNvSpPr/>
          <p:nvPr/>
        </p:nvSpPr>
        <p:spPr>
          <a:xfrm>
            <a:off x="403543" y="352743"/>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当代青年还要艰苦奋斗吗？</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1800">
                <a:latin typeface="Arial" panose="020B0604020202020204" pitchFamily="34" charset="0"/>
                <a:ea typeface="方正魏碑简体" pitchFamily="2" charset="-122"/>
                <a:sym typeface="+mn-ea"/>
              </a:rPr>
              <a:t>心中有梦，眼里有光</a:t>
            </a:r>
            <a:endParaRPr lang="zh-CN" altLang="en-US" sz="1800">
              <a:latin typeface="Arial" panose="020B0604020202020204" pitchFamily="34" charset="0"/>
              <a:ea typeface="方正魏碑简体" pitchFamily="2" charset="-122"/>
            </a:endParaRPr>
          </a:p>
          <a:p>
            <a:pPr marL="0" marR="0" lvl="0" indent="0" algn="ctr" defTabSz="914400" rtl="0" eaLnBrk="1" fontAlgn="auto" latinLnBrk="0" hangingPunct="1">
              <a:lnSpc>
                <a:spcPct val="100000"/>
              </a:lnSpc>
              <a:spcBef>
                <a:spcPct val="0"/>
              </a:spcBef>
              <a:spcAft>
                <a:spcPct val="0"/>
              </a:spcAft>
              <a:buClrTx/>
              <a:buSzTx/>
              <a:buFontTx/>
              <a:buNone/>
              <a:defRPr/>
            </a:pPr>
            <a:r>
              <a:rPr lang="zh-CN" altLang="en-US" sz="1800">
                <a:latin typeface="Arial" panose="020B0604020202020204" pitchFamily="34" charset="0"/>
                <a:ea typeface="方正魏碑简体" pitchFamily="2" charset="-122"/>
                <a:sym typeface="+mn-ea"/>
              </a:rPr>
              <a:t>二十二年的艰辛历程，练就了铮铮傲骨，逆袭为王者！</a:t>
            </a:r>
            <a:endParaRPr lang="zh-CN" altLang="en-US" sz="1800">
              <a:latin typeface="Arial" panose="020B0604020202020204" pitchFamily="34" charset="0"/>
              <a:ea typeface="方正魏碑简体" pitchFamily="2" charset="-122"/>
            </a:endParaRPr>
          </a:p>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TextBox 1"/>
          <p:cNvSpPr txBox="1">
            <a:spLocks noChangeArrowheads="1"/>
          </p:cNvSpPr>
          <p:nvPr/>
        </p:nvSpPr>
        <p:spPr bwMode="auto">
          <a:xfrm>
            <a:off x="395288" y="1512888"/>
            <a:ext cx="6905625" cy="1707134"/>
          </a:xfrm>
          <a:prstGeom prst="rect">
            <a:avLst/>
          </a:prstGeom>
          <a:noFill/>
          <a:ln w="9525">
            <a:noFill/>
            <a:miter lim="800000"/>
          </a:ln>
        </p:spPr>
        <p:txBody>
          <a:bodyPr>
            <a:spAutoFit/>
          </a:bodyPr>
          <a:lstStyle/>
          <a:p>
            <a:pPr marR="0" algn="just" defTabSz="457200" fontAlgn="auto">
              <a:spcBef>
                <a:spcPts val="1400"/>
              </a:spcBef>
              <a:buClrTx/>
              <a:buSzTx/>
              <a:buFontTx/>
              <a:buNone/>
              <a:defRPr/>
            </a:pP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kern="1200" cap="none" spc="0" normalizeH="0" baseline="0" noProof="0" dirty="0" smtClean="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000" b="1" kern="1200" cap="none" spc="0" normalizeH="0" baseline="0" noProof="0" dirty="0" smtClean="0">
                <a:latin typeface="华文中宋" panose="02010600040101010101" pitchFamily="2" charset="-122"/>
                <a:ea typeface="华文中宋" panose="02010600040101010101" pitchFamily="2" charset="-122"/>
                <a:cs typeface="华文中宋" panose="02010600040101010101" pitchFamily="2" charset="-122"/>
              </a:rPr>
              <a:t> </a:t>
            </a:r>
            <a:r>
              <a:rPr kumimoji="0" lang="en-US" altLang="zh-CN" sz="2000" b="1" kern="1200" cap="none" spc="0" normalizeH="0" baseline="0" noProof="0" dirty="0" smtClean="0">
                <a:latin typeface="华文中宋" panose="02010600040101010101" pitchFamily="2" charset="-122"/>
                <a:ea typeface="华文中宋" panose="02010600040101010101" pitchFamily="2" charset="-122"/>
                <a:cs typeface="华文中宋" panose="02010600040101010101" pitchFamily="2" charset="-122"/>
              </a:rPr>
              <a:t>   </a:t>
            </a:r>
            <a:endParaRPr kumimoji="0" lang="en-US" altLang="zh-CN" sz="20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endParaRPr>
          </a:p>
          <a:p>
            <a:pPr marR="0" algn="just" defTabSz="457200" fontAlgn="auto">
              <a:spcBef>
                <a:spcPts val="1400"/>
              </a:spcBef>
              <a:buClrTx/>
              <a:buSzTx/>
              <a:buFontTx/>
              <a:buNone/>
              <a:defRPr/>
            </a:pPr>
            <a:r>
              <a:rPr kumimoji="0" lang="en-US" altLang="zh-CN" sz="20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endParaRPr kumimoji="0" lang="zh-CN" altLang="en-US" sz="20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endParaRPr>
          </a:p>
          <a:p>
            <a:pPr marR="0" algn="just" defTabSz="457200">
              <a:lnSpc>
                <a:spcPct val="120000"/>
              </a:lnSpc>
              <a:spcBef>
                <a:spcPts val="1400"/>
              </a:spcBef>
              <a:buClrTx/>
              <a:buSzTx/>
              <a:buFontTx/>
              <a:buNone/>
              <a:defRPr/>
            </a:pPr>
            <a:endParaRPr kumimoji="0" lang="en-US" altLang="zh-CN" sz="2800" b="1" kern="1200" cap="none" spc="0" normalizeH="0" baseline="0" noProof="0" dirty="0">
              <a:solidFill>
                <a:srgbClr val="FF0000"/>
              </a:solidFill>
              <a:latin typeface="+mn-ea"/>
              <a:ea typeface="等线" panose="02010600030101010101" pitchFamily="2" charset="-122"/>
              <a:cs typeface="+mn-cs"/>
            </a:endParaRPr>
          </a:p>
        </p:txBody>
      </p:sp>
      <p:pic>
        <p:nvPicPr>
          <p:cNvPr id="38916" name="Picture 3"/>
          <p:cNvPicPr>
            <a:picLocks noChangeAspect="1"/>
          </p:cNvPicPr>
          <p:nvPr/>
        </p:nvPicPr>
        <p:blipFill>
          <a:blip r:embed="rId1" cstate="print"/>
          <a:stretch>
            <a:fillRect/>
          </a:stretch>
        </p:blipFill>
        <p:spPr>
          <a:xfrm>
            <a:off x="8950325" y="5978525"/>
            <a:ext cx="2084388" cy="688975"/>
          </a:xfrm>
          <a:prstGeom prst="rect">
            <a:avLst/>
          </a:prstGeom>
          <a:noFill/>
          <a:ln w="9525">
            <a:noFill/>
          </a:ln>
        </p:spPr>
      </p:pic>
      <p:sp>
        <p:nvSpPr>
          <p:cNvPr id="7" name="五边形 6"/>
          <p:cNvSpPr/>
          <p:nvPr/>
        </p:nvSpPr>
        <p:spPr>
          <a:xfrm>
            <a:off x="273050" y="300355"/>
            <a:ext cx="11336655"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fontAlgn="base"/>
            <a:r>
              <a:rPr lang="zh-CN" altLang="en-US" sz="2800">
                <a:solidFill>
                  <a:schemeClr val="bg1"/>
                </a:solidFill>
                <a:effectLst>
                  <a:outerShdw blurRad="38100" dist="25400" dir="5400000" algn="ctr" rotWithShape="0">
                    <a:srgbClr val="6E747A">
                      <a:alpha val="43000"/>
                    </a:srgbClr>
                  </a:outerShdw>
                </a:effectLst>
                <a:sym typeface="+mn-ea"/>
              </a:rPr>
              <a:t>中国科学院博士黄国平</a:t>
            </a:r>
            <a:r>
              <a:rPr lang="en-US" altLang="zh-CN" sz="2800">
                <a:solidFill>
                  <a:schemeClr val="bg1"/>
                </a:solidFill>
                <a:effectLst>
                  <a:outerShdw blurRad="38100" dist="25400" dir="5400000" algn="ctr" rotWithShape="0">
                    <a:srgbClr val="6E747A">
                      <a:alpha val="43000"/>
                    </a:srgbClr>
                  </a:outerShdw>
                </a:effectLst>
                <a:sym typeface="+mn-ea"/>
              </a:rPr>
              <a:t>---</a:t>
            </a:r>
            <a:r>
              <a:rPr lang="zh-CN" altLang="en-US" sz="2800">
                <a:solidFill>
                  <a:schemeClr val="bg1"/>
                </a:solidFill>
                <a:effectLst>
                  <a:outerShdw blurRad="38100" dist="25400" dir="5400000" algn="ctr" rotWithShape="0">
                    <a:srgbClr val="6E747A">
                      <a:alpha val="43000"/>
                    </a:srgbClr>
                  </a:outerShdw>
                </a:effectLst>
                <a:latin typeface="华文新魏" panose="02010800040101010101" pitchFamily="2" charset="-122"/>
                <a:ea typeface="华文新魏" panose="02010800040101010101" pitchFamily="2" charset="-122"/>
                <a:sym typeface="+mn-ea"/>
              </a:rPr>
              <a:t>把书念下去，然后走出去，不枉活一世</a:t>
            </a:r>
            <a:endParaRPr kumimoji="0" lang="zh-CN" altLang="en-US" sz="2800" b="1" i="0" u="none" strike="noStrike" kern="1200" cap="none" spc="0" normalizeH="0" baseline="0" noProof="0" dirty="0">
              <a:ln>
                <a:noFill/>
              </a:ln>
              <a:solidFill>
                <a:schemeClr val="bg1"/>
              </a:solidFill>
              <a:effectLst>
                <a:outerShdw blurRad="38100" dist="25400" dir="5400000" algn="ctr" rotWithShape="0">
                  <a:srgbClr val="6E747A">
                    <a:alpha val="43000"/>
                  </a:srgbClr>
                </a:outerShdw>
              </a:effectLst>
              <a:uLnTx/>
              <a:uFillTx/>
              <a:latin typeface="华文新魏" panose="02010800040101010101" pitchFamily="2" charset="-122"/>
              <a:ea typeface="华文新魏" panose="02010800040101010101" pitchFamily="2" charset="-122"/>
              <a:cs typeface="+mn-cs"/>
              <a:sym typeface="+mn-ea"/>
            </a:endParaRPr>
          </a:p>
        </p:txBody>
      </p:sp>
      <p:pic>
        <p:nvPicPr>
          <p:cNvPr id="5124" name="图片 5" descr="v2-cf31e1a0c0d69b0b30223868f5827b15_720w"/>
          <p:cNvPicPr>
            <a:picLocks noChangeAspect="1"/>
          </p:cNvPicPr>
          <p:nvPr>
            <p:custDataLst>
              <p:tags r:id="rId2"/>
            </p:custDataLst>
          </p:nvPr>
        </p:nvPicPr>
        <p:blipFill>
          <a:blip r:embed="rId3" cstate="print"/>
          <a:stretch>
            <a:fillRect/>
          </a:stretch>
        </p:blipFill>
        <p:spPr>
          <a:xfrm>
            <a:off x="179705" y="1270000"/>
            <a:ext cx="7696200" cy="5588000"/>
          </a:xfrm>
          <a:prstGeom prst="rect">
            <a:avLst/>
          </a:prstGeom>
          <a:noFill/>
          <a:ln w="9525">
            <a:noFill/>
          </a:ln>
        </p:spPr>
      </p:pic>
      <p:sp>
        <p:nvSpPr>
          <p:cNvPr id="2" name="文本框 1"/>
          <p:cNvSpPr txBox="1"/>
          <p:nvPr/>
        </p:nvSpPr>
        <p:spPr>
          <a:xfrm>
            <a:off x="8319770" y="1482090"/>
            <a:ext cx="3020695" cy="1198880"/>
          </a:xfrm>
          <a:prstGeom prst="rect">
            <a:avLst/>
          </a:prstGeom>
          <a:noFill/>
        </p:spPr>
        <p:txBody>
          <a:bodyPr wrap="square" rtlCol="0">
            <a:spAutoFit/>
          </a:bodyPr>
          <a:lstStyle/>
          <a:p>
            <a:r>
              <a:rPr lang="zh-CN" altLang="en-US">
                <a:latin typeface="Arial" panose="020B0604020202020204" pitchFamily="34" charset="0"/>
                <a:ea typeface="方正魏碑简体" pitchFamily="2" charset="-122"/>
                <a:sym typeface="+mn-ea"/>
              </a:rPr>
              <a:t>心中有梦，眼里有光</a:t>
            </a:r>
            <a:endParaRPr lang="zh-CN" altLang="en-US">
              <a:latin typeface="Arial" panose="020B0604020202020204" pitchFamily="34" charset="0"/>
              <a:ea typeface="方正魏碑简体" pitchFamily="2" charset="-122"/>
            </a:endParaRPr>
          </a:p>
          <a:p>
            <a:r>
              <a:rPr lang="zh-CN" altLang="en-US">
                <a:latin typeface="Arial" panose="020B0604020202020204" pitchFamily="34" charset="0"/>
                <a:ea typeface="方正魏碑简体" pitchFamily="2" charset="-122"/>
                <a:sym typeface="+mn-ea"/>
              </a:rPr>
              <a:t>二十二年的艰辛历程，练就了铮铮傲骨，逆袭为王者！</a:t>
            </a:r>
            <a:endParaRPr lang="zh-CN" altLang="en-US">
              <a:latin typeface="Arial" panose="020B0604020202020204" pitchFamily="34" charset="0"/>
              <a:ea typeface="方正魏碑简体" pitchFamily="2" charset="-122"/>
            </a:endParaRPr>
          </a:p>
          <a:p>
            <a:endParaRPr lang="zh-CN" altLang="en-US"/>
          </a:p>
        </p:txBody>
      </p:sp>
      <p:pic>
        <p:nvPicPr>
          <p:cNvPr id="3" name="图片 2" descr="W020210420370148496095"/>
          <p:cNvPicPr>
            <a:picLocks noChangeAspect="1"/>
          </p:cNvPicPr>
          <p:nvPr/>
        </p:nvPicPr>
        <p:blipFill>
          <a:blip r:embed="rId4" cstate="print"/>
          <a:stretch>
            <a:fillRect/>
          </a:stretch>
        </p:blipFill>
        <p:spPr>
          <a:xfrm>
            <a:off x="7910195" y="3018155"/>
            <a:ext cx="3839845" cy="383984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5"/>
          <p:cNvSpPr/>
          <p:nvPr/>
        </p:nvSpPr>
        <p:spPr>
          <a:xfrm>
            <a:off x="1372870" y="2733675"/>
            <a:ext cx="961390" cy="710565"/>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Impact" panose="020B0806030902050204" pitchFamily="34" charset="0"/>
              </a:rPr>
              <a:t>02</a:t>
            </a:r>
            <a:endParaRPr lang="en-US" altLang="zh-CN" sz="4000" b="1" dirty="0">
              <a:latin typeface="Impact" panose="020B0806030902050204" pitchFamily="34" charset="0"/>
            </a:endParaRPr>
          </a:p>
        </p:txBody>
      </p:sp>
      <p:sp>
        <p:nvSpPr>
          <p:cNvPr id="5" name="圆角矩形 6"/>
          <p:cNvSpPr/>
          <p:nvPr/>
        </p:nvSpPr>
        <p:spPr>
          <a:xfrm>
            <a:off x="2939415" y="2371725"/>
            <a:ext cx="8128000" cy="1634490"/>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华文中宋" panose="02010600040101010101" pitchFamily="2" charset="-122"/>
                <a:ea typeface="华文中宋" panose="02010600040101010101" pitchFamily="2" charset="-122"/>
              </a:rPr>
              <a:t>如何促进个人理想和社会理想的统一？</a:t>
            </a:r>
            <a:endParaRPr lang="zh-CN" altLang="en-US" sz="3600" b="1" dirty="0">
              <a:latin typeface="华文中宋" panose="02010600040101010101" pitchFamily="2" charset="-122"/>
              <a:ea typeface="华文中宋" panose="02010600040101010101" pitchFamily="2" charset="-122"/>
            </a:endParaRPr>
          </a:p>
        </p:txBody>
      </p:sp>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箭头 4"/>
          <p:cNvSpPr/>
          <p:nvPr/>
        </p:nvSpPr>
        <p:spPr>
          <a:xfrm>
            <a:off x="3864914" y="1735804"/>
            <a:ext cx="719705" cy="316889"/>
          </a:xfrm>
          <a:prstGeom prst="rightArrow">
            <a:avLst>
              <a:gd name="adj1" fmla="val 50000"/>
              <a:gd name="adj2" fmla="val 762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文本框 13"/>
          <p:cNvSpPr txBox="1"/>
          <p:nvPr/>
        </p:nvSpPr>
        <p:spPr>
          <a:xfrm>
            <a:off x="4808144" y="1533147"/>
            <a:ext cx="6153480" cy="590550"/>
          </a:xfrm>
          <a:prstGeom prst="rect">
            <a:avLst/>
          </a:prstGeom>
          <a:solidFill>
            <a:schemeClr val="tx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lnSpc>
                <a:spcPct val="130000"/>
              </a:lnSpc>
            </a:pPr>
            <a:r>
              <a:rPr lang="zh-CN" altLang="en-US" sz="100" b="1" dirty="0">
                <a:latin typeface="微软雅黑" panose="020B0503020204020204" pitchFamily="34" charset="-122"/>
                <a:ea typeface="微软雅黑" panose="020B0503020204020204" pitchFamily="34" charset="-122"/>
              </a:rPr>
              <a:t>个</a:t>
            </a:r>
            <a:r>
              <a:rPr lang="en-US" altLang="zh-CN" sz="100" b="1" dirty="0">
                <a:latin typeface="微软雅黑" panose="020B0503020204020204" pitchFamily="34" charset="-122"/>
                <a:ea typeface="微软雅黑" panose="020B0503020204020204" pitchFamily="34" charset="-122"/>
              </a:rPr>
              <a:t>ge</a:t>
            </a:r>
            <a:r>
              <a:rPr lang="zh-CN" altLang="en-US" sz="2400" b="1" dirty="0">
                <a:latin typeface="微软雅黑" panose="020B0503020204020204" pitchFamily="34" charset="-122"/>
                <a:ea typeface="微软雅黑" panose="020B0503020204020204" pitchFamily="34" charset="-122"/>
              </a:rPr>
              <a:t>个体对于自己未来的物质生活、</a:t>
            </a:r>
            <a:r>
              <a:rPr lang="zh-CN" altLang="en-US" sz="2400" b="1" dirty="0" smtClean="0">
                <a:latin typeface="微软雅黑" panose="020B0503020204020204" pitchFamily="34" charset="-122"/>
                <a:ea typeface="微软雅黑" panose="020B0503020204020204" pitchFamily="34" charset="-122"/>
              </a:rPr>
              <a:t>精神生活</a:t>
            </a:r>
            <a:endParaRPr lang="en-US" altLang="zh-CN" sz="2400" b="1" dirty="0" smtClean="0">
              <a:latin typeface="微软雅黑" panose="020B0503020204020204" pitchFamily="34" charset="-122"/>
              <a:ea typeface="微软雅黑" panose="020B0503020204020204" pitchFamily="34" charset="-122"/>
            </a:endParaRPr>
          </a:p>
          <a:p>
            <a:pPr algn="ctr">
              <a:lnSpc>
                <a:spcPct val="130000"/>
              </a:lnSpc>
            </a:pPr>
            <a:r>
              <a:rPr lang="zh-CN" altLang="en-US" sz="100" b="1" dirty="0" smtClean="0">
                <a:latin typeface="微软雅黑" panose="020B0503020204020204" pitchFamily="34" charset="-122"/>
                <a:ea typeface="微软雅黑" panose="020B0503020204020204" pitchFamily="34" charset="-122"/>
              </a:rPr>
              <a:t>所</a:t>
            </a:r>
            <a:r>
              <a:rPr lang="zh-CN" altLang="en-US" sz="100" b="1" dirty="0">
                <a:latin typeface="微软雅黑" panose="020B0503020204020204" pitchFamily="34" charset="-122"/>
                <a:ea typeface="微软雅黑" panose="020B0503020204020204" pitchFamily="34" charset="-122"/>
              </a:rPr>
              <a:t>产生的的向往和追求</a:t>
            </a:r>
            <a:endParaRPr lang="zh-CN" altLang="en-US" sz="100" b="1" dirty="0">
              <a:latin typeface="微软雅黑" panose="020B0503020204020204" pitchFamily="34" charset="-122"/>
              <a:ea typeface="微软雅黑" panose="020B0503020204020204" pitchFamily="34" charset="-122"/>
            </a:endParaRPr>
          </a:p>
        </p:txBody>
      </p:sp>
      <p:sp>
        <p:nvSpPr>
          <p:cNvPr id="8" name="右箭头 7"/>
          <p:cNvSpPr/>
          <p:nvPr/>
        </p:nvSpPr>
        <p:spPr>
          <a:xfrm>
            <a:off x="3864914" y="4598614"/>
            <a:ext cx="719705" cy="316889"/>
          </a:xfrm>
          <a:prstGeom prst="rightArrow">
            <a:avLst>
              <a:gd name="adj1" fmla="val 50000"/>
              <a:gd name="adj2" fmla="val 762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9" name="文本框 13"/>
          <p:cNvSpPr txBox="1"/>
          <p:nvPr/>
        </p:nvSpPr>
        <p:spPr>
          <a:xfrm>
            <a:off x="4808220" y="4266565"/>
            <a:ext cx="6229985" cy="1050290"/>
          </a:xfrm>
          <a:prstGeom prst="rect">
            <a:avLst/>
          </a:prstGeom>
          <a:solidFill>
            <a:schemeClr val="accent1">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lnSpc>
                <a:spcPct val="130000"/>
              </a:lnSpc>
            </a:pPr>
            <a:r>
              <a:rPr lang="zh-CN" altLang="en-US" sz="2400" b="1" dirty="0">
                <a:latin typeface="微软雅黑" panose="020B0503020204020204" pitchFamily="34" charset="-122"/>
                <a:ea typeface="微软雅黑" panose="020B0503020204020204" pitchFamily="34" charset="-122"/>
              </a:rPr>
              <a:t>社会集体乃至社会全体成员的共同理想，即在全社会占主导地位的共同奋斗目标</a:t>
            </a:r>
            <a:endParaRPr lang="zh-CN" altLang="en-US" sz="2400" b="1" dirty="0">
              <a:latin typeface="微软雅黑" panose="020B0503020204020204" pitchFamily="34" charset="-122"/>
              <a:ea typeface="微软雅黑" panose="020B0503020204020204" pitchFamily="34" charset="-122"/>
            </a:endParaRPr>
          </a:p>
        </p:txBody>
      </p:sp>
      <p:sp>
        <p:nvSpPr>
          <p:cNvPr id="3" name="上下箭头 2"/>
          <p:cNvSpPr/>
          <p:nvPr/>
        </p:nvSpPr>
        <p:spPr>
          <a:xfrm>
            <a:off x="2497474" y="2421572"/>
            <a:ext cx="359853" cy="1943204"/>
          </a:xfrm>
          <a:prstGeom prst="upDownArrow">
            <a:avLst/>
          </a:prstGeom>
          <a:gradFill>
            <a:gsLst>
              <a:gs pos="0">
                <a:srgbClr val="FE4444"/>
              </a:gs>
              <a:gs pos="100000">
                <a:srgbClr val="832B2B"/>
              </a:gs>
            </a:gsLst>
            <a:lin ang="16200000" scaled="0"/>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sz="100"/>
          </a:p>
        </p:txBody>
      </p:sp>
      <p:sp>
        <p:nvSpPr>
          <p:cNvPr id="11" name="文本框 10"/>
          <p:cNvSpPr txBox="1"/>
          <p:nvPr/>
        </p:nvSpPr>
        <p:spPr>
          <a:xfrm>
            <a:off x="2052158" y="2817205"/>
            <a:ext cx="1250485" cy="33718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相互联系</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053679" y="3234722"/>
            <a:ext cx="1250485" cy="33718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相互影响</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52158" y="3666545"/>
            <a:ext cx="1250485" cy="33718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相互制约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925955" y="1492250"/>
            <a:ext cx="1408430" cy="6711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FFF00"/>
                </a:solidFill>
              </a:rPr>
              <a:t>个人理想</a:t>
            </a:r>
            <a:endParaRPr lang="zh-CN" altLang="en-US">
              <a:solidFill>
                <a:srgbClr val="FFFF00"/>
              </a:solidFill>
            </a:endParaRPr>
          </a:p>
        </p:txBody>
      </p:sp>
      <p:sp>
        <p:nvSpPr>
          <p:cNvPr id="10" name="矩形 9"/>
          <p:cNvSpPr/>
          <p:nvPr/>
        </p:nvSpPr>
        <p:spPr>
          <a:xfrm>
            <a:off x="1925955" y="4463415"/>
            <a:ext cx="1552575" cy="853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FFF00"/>
                </a:solidFill>
              </a:rPr>
              <a:t>社会理想</a:t>
            </a:r>
            <a:endParaRPr lang="zh-CN" altLang="en-US">
              <a:solidFill>
                <a:srgbClr val="FFFF00"/>
              </a:solidFill>
            </a:endParaRPr>
          </a:p>
        </p:txBody>
      </p:sp>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chemeClr val="bg1"/>
                </a:solidFill>
                <a:effectLst/>
                <a:uLnTx/>
                <a:uFillTx/>
                <a:latin typeface="方正粗黑宋简体" panose="02000000000000000000" pitchFamily="2" charset="-122"/>
                <a:ea typeface="方正粗黑宋简体" panose="02000000000000000000" pitchFamily="2" charset="-122"/>
                <a:cs typeface="+mn-cs"/>
              </a:rPr>
              <a:t>如何促进个人理想与社会理想的有机结合？</a:t>
            </a:r>
            <a:endParaRPr kumimoji="0" lang="zh-CN" altLang="en-US" sz="3200" b="1" i="0" u="none" strike="noStrike" kern="1200" cap="none" spc="0" normalizeH="0" baseline="0" noProof="0" dirty="0">
              <a:ln>
                <a:noFill/>
              </a:ln>
              <a:solidFill>
                <a:schemeClr val="bg1"/>
              </a:solidFill>
              <a:effectLst/>
              <a:uLnTx/>
              <a:uFillTx/>
              <a:latin typeface="方正粗黑宋简体" panose="02000000000000000000" pitchFamily="2" charset="-122"/>
              <a:ea typeface="方正粗黑宋简体" panose="02000000000000000000" pitchFamily="2" charset="-122"/>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500"/>
                                        <p:tgtEl>
                                          <p:spTgt spid="12"/>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outVertical)">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567657" y="3335655"/>
            <a:ext cx="5082540" cy="645160"/>
          </a:xfrm>
          <a:prstGeom prst="rect">
            <a:avLst/>
          </a:prstGeom>
          <a:noFill/>
          <a:effectLst>
            <a:outerShdw blurRad="12700" dist="12700" dir="4380000" algn="tl" rotWithShape="0">
              <a:prstClr val="black">
                <a:alpha val="40000"/>
              </a:prstClr>
            </a:outerShdw>
          </a:effectLst>
        </p:spPr>
        <p:txBody>
          <a:bodyPr wrap="square">
            <a:spAutoFit/>
          </a:bodyPr>
          <a:lstStyle/>
          <a:p>
            <a:pPr algn="l" fontAlgn="auto">
              <a:lnSpc>
                <a:spcPct val="150000"/>
              </a:lnSpc>
            </a:pPr>
            <a:r>
              <a:rPr lang="en-US" altLang="zh-CN" sz="2400" b="1" kern="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2400" b="1"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en-US" altLang="zh-CN" sz="2400" b="1"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 name="椭圆 1"/>
          <p:cNvSpPr>
            <a:spLocks noChangeArrowheads="1"/>
          </p:cNvSpPr>
          <p:nvPr>
            <p:custDataLst>
              <p:tags r:id="rId1"/>
            </p:custDataLst>
          </p:nvPr>
        </p:nvSpPr>
        <p:spPr bwMode="auto">
          <a:xfrm>
            <a:off x="3611087" y="2042795"/>
            <a:ext cx="1079500" cy="1079500"/>
          </a:xfrm>
          <a:prstGeom prst="ellipse">
            <a:avLst/>
          </a:prstGeom>
          <a:solidFill>
            <a:schemeClr val="accent5">
              <a:lumMod val="20000"/>
              <a:lumOff val="80000"/>
            </a:schemeClr>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gn="ctr" eaLnBrk="1" hangingPunct="1"/>
            <a:r>
              <a:rPr lang="en-US" altLang="zh-CN" sz="3200">
                <a:ln>
                  <a:solidFill>
                    <a:schemeClr val="accent2"/>
                  </a:solidFill>
                </a:ln>
                <a:solidFill>
                  <a:sysClr val="window" lastClr="FFFFFF"/>
                </a:solidFill>
                <a:latin typeface="Arial" panose="020B0604020202020204" pitchFamily="34" charset="0"/>
                <a:ea typeface="黑体" panose="02010609060101010101" pitchFamily="49" charset="-122"/>
              </a:rPr>
              <a:t>01</a:t>
            </a:r>
            <a:endParaRPr lang="en-US" altLang="zh-CN" sz="3200">
              <a:ln>
                <a:solidFill>
                  <a:schemeClr val="accent2"/>
                </a:solidFill>
              </a:ln>
              <a:solidFill>
                <a:sysClr val="window" lastClr="FFFFFF"/>
              </a:solidFill>
              <a:latin typeface="Arial" panose="020B0604020202020204" pitchFamily="34" charset="0"/>
              <a:ea typeface="黑体" panose="02010609060101010101" pitchFamily="49" charset="-122"/>
            </a:endParaRPr>
          </a:p>
        </p:txBody>
      </p:sp>
      <p:sp>
        <p:nvSpPr>
          <p:cNvPr id="7" name="椭圆 2"/>
          <p:cNvSpPr>
            <a:spLocks noChangeArrowheads="1"/>
          </p:cNvSpPr>
          <p:nvPr>
            <p:custDataLst>
              <p:tags r:id="rId2"/>
            </p:custDataLst>
          </p:nvPr>
        </p:nvSpPr>
        <p:spPr bwMode="auto">
          <a:xfrm>
            <a:off x="434817" y="2731770"/>
            <a:ext cx="2579370" cy="2519680"/>
          </a:xfrm>
          <a:prstGeom prst="ellipse">
            <a:avLst/>
          </a:prstGeom>
          <a:solidFill>
            <a:schemeClr val="bg2"/>
          </a:solidFill>
          <a:ln w="76200" cmpd="sng">
            <a:solidFill>
              <a:schemeClr val="accent2"/>
            </a:solidFill>
            <a:round/>
          </a:ln>
        </p:spPr>
        <p:txBody>
          <a:bodyPr anchor="ctr">
            <a:normAutofit/>
            <a:scene3d>
              <a:camera prst="orthographicFront"/>
              <a:lightRig rig="threePt" dir="t"/>
            </a:scene3d>
          </a:bodyP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gn="ctr"/>
            <a:r>
              <a:rPr lang="zh-CN" altLang="en-US" sz="2800" b="1" dirty="0">
                <a:solidFill>
                  <a:schemeClr val="accent2"/>
                </a:solidFill>
                <a:effectLst/>
                <a:latin typeface="微软雅黑" panose="020B0503020204020204" pitchFamily="34" charset="-122"/>
                <a:cs typeface="+mn-ea"/>
              </a:rPr>
              <a:t>个人理想与社会理想的关系</a:t>
            </a:r>
            <a:endParaRPr lang="zh-CN" altLang="en-US" sz="2800" b="1" dirty="0">
              <a:solidFill>
                <a:schemeClr val="accent2"/>
              </a:solidFill>
              <a:effectLst/>
              <a:latin typeface="微软雅黑" panose="020B0503020204020204" pitchFamily="34" charset="-122"/>
              <a:cs typeface="+mn-ea"/>
            </a:endParaRPr>
          </a:p>
        </p:txBody>
      </p:sp>
      <p:sp>
        <p:nvSpPr>
          <p:cNvPr id="8" name="椭圆 3"/>
          <p:cNvSpPr>
            <a:spLocks noChangeArrowheads="1"/>
          </p:cNvSpPr>
          <p:nvPr>
            <p:custDataLst>
              <p:tags r:id="rId3"/>
            </p:custDataLst>
          </p:nvPr>
        </p:nvSpPr>
        <p:spPr bwMode="auto">
          <a:xfrm>
            <a:off x="3611087" y="3447733"/>
            <a:ext cx="1079500" cy="1081087"/>
          </a:xfrm>
          <a:prstGeom prst="ellipse">
            <a:avLst/>
          </a:prstGeom>
          <a:solidFill>
            <a:srgbClr val="FAB301"/>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pitchFamily="49" charset="-122"/>
              </a:rPr>
              <a:t>02</a:t>
            </a:r>
            <a:endParaRPr lang="zh-CN" altLang="en-US" sz="3200">
              <a:solidFill>
                <a:sysClr val="window" lastClr="FFFFFF"/>
              </a:solidFill>
              <a:latin typeface="Arial" panose="020B0604020202020204" pitchFamily="34" charset="0"/>
              <a:ea typeface="黑体" panose="02010609060101010101" pitchFamily="49" charset="-122"/>
            </a:endParaRPr>
          </a:p>
        </p:txBody>
      </p:sp>
      <p:sp>
        <p:nvSpPr>
          <p:cNvPr id="9" name="矩形 9"/>
          <p:cNvSpPr>
            <a:spLocks noChangeArrowheads="1"/>
          </p:cNvSpPr>
          <p:nvPr>
            <p:custDataLst>
              <p:tags r:id="rId4"/>
            </p:custDataLst>
          </p:nvPr>
        </p:nvSpPr>
        <p:spPr bwMode="auto">
          <a:xfrm>
            <a:off x="4855687" y="2120900"/>
            <a:ext cx="527113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Autofit/>
          </a:bodyP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nSpc>
                <a:spcPct val="150000"/>
              </a:lnSpc>
            </a:pPr>
            <a:r>
              <a:rPr lang="zh-CN" altLang="en-US" sz="2400" dirty="0">
                <a:latin typeface="微软雅黑" panose="020B0503020204020204" pitchFamily="34" charset="-122"/>
              </a:rPr>
              <a:t>个人理想以社会理想为指引</a:t>
            </a:r>
            <a:endParaRPr lang="zh-CN" altLang="en-US" sz="2400" dirty="0">
              <a:latin typeface="微软雅黑" panose="020B0503020204020204" pitchFamily="34" charset="-122"/>
            </a:endParaRPr>
          </a:p>
        </p:txBody>
      </p:sp>
      <p:sp>
        <p:nvSpPr>
          <p:cNvPr id="10" name="椭圆 13"/>
          <p:cNvSpPr>
            <a:spLocks noChangeArrowheads="1"/>
          </p:cNvSpPr>
          <p:nvPr>
            <p:custDataLst>
              <p:tags r:id="rId5"/>
            </p:custDataLst>
          </p:nvPr>
        </p:nvSpPr>
        <p:spPr bwMode="auto">
          <a:xfrm>
            <a:off x="3611087" y="4854258"/>
            <a:ext cx="1079500" cy="1079500"/>
          </a:xfrm>
          <a:prstGeom prst="ellipse">
            <a:avLst/>
          </a:prstGeom>
          <a:solidFill>
            <a:srgbClr val="DA6C91"/>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pitchFamily="49" charset="-122"/>
              </a:rPr>
              <a:t>03</a:t>
            </a:r>
            <a:endParaRPr lang="zh-CN" altLang="en-US" sz="3200">
              <a:solidFill>
                <a:sysClr val="window" lastClr="FFFFFF"/>
              </a:solidFill>
              <a:latin typeface="Arial" panose="020B0604020202020204" pitchFamily="34" charset="0"/>
              <a:ea typeface="黑体" panose="02010609060101010101" pitchFamily="49" charset="-122"/>
            </a:endParaRPr>
          </a:p>
        </p:txBody>
      </p:sp>
      <p:cxnSp>
        <p:nvCxnSpPr>
          <p:cNvPr id="12" name="肘形连接符 17"/>
          <p:cNvCxnSpPr>
            <a:cxnSpLocks noChangeShapeType="1"/>
            <a:stCxn id="7" idx="6"/>
            <a:endCxn id="3" idx="2"/>
          </p:cNvCxnSpPr>
          <p:nvPr>
            <p:custDataLst>
              <p:tags r:id="rId6"/>
            </p:custDataLst>
          </p:nvPr>
        </p:nvCxnSpPr>
        <p:spPr bwMode="auto">
          <a:xfrm flipV="1">
            <a:off x="3014187" y="2582545"/>
            <a:ext cx="596900" cy="1409065"/>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3" name="肘形连接符 18"/>
          <p:cNvCxnSpPr>
            <a:cxnSpLocks noChangeShapeType="1"/>
            <a:stCxn id="7" idx="6"/>
            <a:endCxn id="8" idx="2"/>
          </p:cNvCxnSpPr>
          <p:nvPr>
            <p:custDataLst>
              <p:tags r:id="rId7"/>
            </p:custDataLst>
          </p:nvPr>
        </p:nvCxnSpPr>
        <p:spPr bwMode="auto">
          <a:xfrm flipV="1">
            <a:off x="3014187" y="3988435"/>
            <a:ext cx="596900" cy="3175"/>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4" name="肘形连接符 19"/>
          <p:cNvCxnSpPr>
            <a:cxnSpLocks noChangeShapeType="1"/>
            <a:stCxn id="7" idx="6"/>
            <a:endCxn id="10" idx="2"/>
          </p:cNvCxnSpPr>
          <p:nvPr>
            <p:custDataLst>
              <p:tags r:id="rId8"/>
            </p:custDataLst>
          </p:nvPr>
        </p:nvCxnSpPr>
        <p:spPr bwMode="auto">
          <a:xfrm>
            <a:off x="3014187" y="3991610"/>
            <a:ext cx="596900" cy="1402715"/>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24" name="矩形 38"/>
          <p:cNvSpPr>
            <a:spLocks noChangeArrowheads="1"/>
          </p:cNvSpPr>
          <p:nvPr>
            <p:custDataLst>
              <p:tags r:id="rId9"/>
            </p:custDataLst>
          </p:nvPr>
        </p:nvSpPr>
        <p:spPr bwMode="auto">
          <a:xfrm>
            <a:off x="4855687" y="3502025"/>
            <a:ext cx="596138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Autofit/>
          </a:bodyP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nSpc>
                <a:spcPct val="150000"/>
              </a:lnSpc>
            </a:pPr>
            <a:r>
              <a:rPr lang="zh-CN" altLang="en-US" sz="2400" dirty="0">
                <a:latin typeface="微软雅黑" panose="020B0503020204020204" pitchFamily="34" charset="-122"/>
              </a:rPr>
              <a:t>社会理想是个人理想的汇聚和升华</a:t>
            </a:r>
            <a:endParaRPr lang="zh-CN" altLang="en-US" sz="2400" dirty="0">
              <a:latin typeface="微软雅黑" panose="020B0503020204020204" pitchFamily="34" charset="-122"/>
            </a:endParaRPr>
          </a:p>
        </p:txBody>
      </p:sp>
      <p:sp>
        <p:nvSpPr>
          <p:cNvPr id="25" name="矩形 39"/>
          <p:cNvSpPr>
            <a:spLocks noChangeArrowheads="1"/>
          </p:cNvSpPr>
          <p:nvPr>
            <p:custDataLst>
              <p:tags r:id="rId10"/>
            </p:custDataLst>
          </p:nvPr>
        </p:nvSpPr>
        <p:spPr bwMode="auto">
          <a:xfrm>
            <a:off x="4795997" y="4752975"/>
            <a:ext cx="7157102" cy="118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Autofit/>
          </a:bodyPr>
          <a:lstStyle>
            <a:lvl1pPr>
              <a:defRPr>
                <a:solidFill>
                  <a:sysClr val="windowText" lastClr="000000"/>
                </a:solidFill>
                <a:latin typeface="Calibri" panose="020F0502020204030204" charset="0"/>
                <a:ea typeface="微软雅黑" panose="020B0503020204020204" pitchFamily="34" charset="-122"/>
              </a:defRPr>
            </a:lvl1pPr>
            <a:lvl2pPr marL="742950" indent="-285750">
              <a:defRPr>
                <a:solidFill>
                  <a:sysClr val="windowText" lastClr="000000"/>
                </a:solidFill>
                <a:latin typeface="Calibri" panose="020F0502020204030204" charset="0"/>
                <a:ea typeface="微软雅黑" panose="020B0503020204020204" pitchFamily="34" charset="-122"/>
              </a:defRPr>
            </a:lvl2pPr>
            <a:lvl3pPr marL="1143000" indent="-228600">
              <a:defRPr>
                <a:solidFill>
                  <a:sysClr val="windowText" lastClr="000000"/>
                </a:solidFill>
                <a:latin typeface="Calibri" panose="020F0502020204030204" charset="0"/>
                <a:ea typeface="微软雅黑" panose="020B0503020204020204" pitchFamily="34" charset="-122"/>
              </a:defRPr>
            </a:lvl3pPr>
            <a:lvl4pPr marL="1600200" indent="-228600">
              <a:defRPr>
                <a:solidFill>
                  <a:sysClr val="windowText" lastClr="000000"/>
                </a:solidFill>
                <a:latin typeface="Calibri" panose="020F0502020204030204" charset="0"/>
                <a:ea typeface="微软雅黑" panose="020B0503020204020204" pitchFamily="34" charset="-122"/>
              </a:defRPr>
            </a:lvl4pPr>
            <a:lvl5pPr marL="2057400" indent="-228600">
              <a:defRPr>
                <a:solidFill>
                  <a:sysClr val="windowText" lastClr="000000"/>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pitchFamily="34" charset="-122"/>
              </a:defRPr>
            </a:lvl9pPr>
          </a:lstStyle>
          <a:p>
            <a:pPr>
              <a:lnSpc>
                <a:spcPct val="150000"/>
              </a:lnSpc>
            </a:pPr>
            <a:r>
              <a:rPr lang="zh-CN" altLang="en-US" sz="2400" dirty="0">
                <a:latin typeface="微软雅黑" panose="020B0503020204020204" pitchFamily="34" charset="-122"/>
              </a:rPr>
              <a:t>大学生要在实现社会理想的过程中努力实现个人理想</a:t>
            </a:r>
            <a:endParaRPr lang="zh-CN" altLang="en-US" sz="2400" dirty="0">
              <a:latin typeface="微软雅黑" panose="020B0503020204020204" pitchFamily="34" charset="-122"/>
            </a:endParaRPr>
          </a:p>
        </p:txBody>
      </p:sp>
      <p:sp>
        <p:nvSpPr>
          <p:cNvPr id="16" name="文本框 15"/>
          <p:cNvSpPr txBox="1"/>
          <p:nvPr/>
        </p:nvSpPr>
        <p:spPr>
          <a:xfrm>
            <a:off x="1568022" y="342867"/>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5"/>
          <p:cNvSpPr/>
          <p:nvPr/>
        </p:nvSpPr>
        <p:spPr>
          <a:xfrm>
            <a:off x="1372415" y="2022116"/>
            <a:ext cx="1316465" cy="858306"/>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Impact" panose="020B0806030902050204" pitchFamily="34" charset="0"/>
              </a:rPr>
              <a:t>01</a:t>
            </a:r>
            <a:endParaRPr lang="zh-CN" altLang="en-US" sz="2800" b="1" dirty="0">
              <a:latin typeface="Impact" panose="020B0806030902050204" pitchFamily="34" charset="0"/>
            </a:endParaRPr>
          </a:p>
        </p:txBody>
      </p:sp>
      <p:sp>
        <p:nvSpPr>
          <p:cNvPr id="5" name="圆角矩形 6"/>
          <p:cNvSpPr/>
          <p:nvPr/>
        </p:nvSpPr>
        <p:spPr>
          <a:xfrm>
            <a:off x="3154045" y="2021840"/>
            <a:ext cx="7385050" cy="858520"/>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华文中宋" panose="02010600040101010101" pitchFamily="2" charset="-122"/>
                <a:ea typeface="华文中宋" panose="02010600040101010101" pitchFamily="2" charset="-122"/>
              </a:rPr>
              <a:t>如何看待理想和现实的矛盾？</a:t>
            </a:r>
            <a:endParaRPr lang="zh-CN" altLang="en-US" sz="2800" b="1" dirty="0">
              <a:latin typeface="华文中宋" panose="02010600040101010101" pitchFamily="2" charset="-122"/>
              <a:ea typeface="华文中宋" panose="02010600040101010101" pitchFamily="2" charset="-122"/>
            </a:endParaRPr>
          </a:p>
        </p:txBody>
      </p:sp>
      <p:sp>
        <p:nvSpPr>
          <p:cNvPr id="6" name="圆角矩形 7"/>
          <p:cNvSpPr/>
          <p:nvPr/>
        </p:nvSpPr>
        <p:spPr>
          <a:xfrm>
            <a:off x="1372415" y="3166943"/>
            <a:ext cx="1316465" cy="858306"/>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Impact" panose="020B0806030902050204" pitchFamily="34" charset="0"/>
              </a:rPr>
              <a:t>02</a:t>
            </a:r>
            <a:endParaRPr lang="zh-CN" altLang="en-US" sz="2800" b="1" dirty="0">
              <a:latin typeface="Impact" panose="020B0806030902050204" pitchFamily="34" charset="0"/>
            </a:endParaRPr>
          </a:p>
        </p:txBody>
      </p:sp>
      <p:sp>
        <p:nvSpPr>
          <p:cNvPr id="7" name="圆角矩形 8"/>
          <p:cNvSpPr/>
          <p:nvPr/>
        </p:nvSpPr>
        <p:spPr>
          <a:xfrm>
            <a:off x="3154045" y="3166745"/>
            <a:ext cx="7535545" cy="858520"/>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华文中宋" panose="02010600040101010101" pitchFamily="2" charset="-122"/>
                <a:ea typeface="华文中宋" panose="02010600040101010101" pitchFamily="2" charset="-122"/>
                <a:sym typeface="+mn-ea"/>
              </a:rPr>
              <a:t>如何促进个人理想和社会理想的统一？</a:t>
            </a:r>
            <a:endParaRPr lang="zh-CN" altLang="en-US" sz="2800" b="1" dirty="0">
              <a:latin typeface="华文中宋" panose="02010600040101010101" pitchFamily="2" charset="-122"/>
              <a:ea typeface="华文中宋" panose="02010600040101010101" pitchFamily="2" charset="-122"/>
              <a:sym typeface="+mn-ea"/>
            </a:endParaRPr>
          </a:p>
        </p:txBody>
      </p:sp>
      <p:sp>
        <p:nvSpPr>
          <p:cNvPr id="8" name="圆角矩形 9"/>
          <p:cNvSpPr/>
          <p:nvPr/>
        </p:nvSpPr>
        <p:spPr>
          <a:xfrm>
            <a:off x="1372415" y="4190924"/>
            <a:ext cx="1316465" cy="858306"/>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Impact" panose="020B0806030902050204" pitchFamily="34" charset="0"/>
              </a:rPr>
              <a:t>03</a:t>
            </a:r>
            <a:endParaRPr lang="zh-CN" altLang="en-US" sz="2800" b="1" dirty="0">
              <a:latin typeface="Impact" panose="020B0806030902050204" pitchFamily="34" charset="0"/>
            </a:endParaRPr>
          </a:p>
        </p:txBody>
      </p:sp>
      <p:sp>
        <p:nvSpPr>
          <p:cNvPr id="9" name="圆角矩形 10"/>
          <p:cNvSpPr/>
          <p:nvPr/>
        </p:nvSpPr>
        <p:spPr>
          <a:xfrm>
            <a:off x="3154045" y="4191000"/>
            <a:ext cx="7536180" cy="858520"/>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华文中宋" panose="02010600040101010101" pitchFamily="2" charset="-122"/>
                <a:ea typeface="华文中宋" panose="02010600040101010101" pitchFamily="2" charset="-122"/>
                <a:sym typeface="+mn-ea"/>
              </a:rPr>
              <a:t>如何在实现中国梦的实践中放飞青春梦想？</a:t>
            </a:r>
            <a:endParaRPr lang="zh-CN" altLang="en-US" sz="2800" b="1" dirty="0">
              <a:latin typeface="华文中宋" panose="02010600040101010101" pitchFamily="2" charset="-122"/>
              <a:ea typeface="华文中宋" panose="02010600040101010101" pitchFamily="2" charset="-122"/>
              <a:sym typeface="+mn-ea"/>
            </a:endParaRPr>
          </a:p>
        </p:txBody>
      </p:sp>
      <p:sp>
        <p:nvSpPr>
          <p:cNvPr id="10" name="文本框 49156"/>
          <p:cNvSpPr txBox="1">
            <a:spLocks noChangeArrowheads="1"/>
          </p:cNvSpPr>
          <p:nvPr/>
        </p:nvSpPr>
        <p:spPr bwMode="auto">
          <a:xfrm>
            <a:off x="1372148" y="159154"/>
            <a:ext cx="4681537" cy="878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60000"/>
              </a:lnSpc>
              <a:spcBef>
                <a:spcPct val="0"/>
              </a:spcBef>
              <a:spcAft>
                <a:spcPct val="0"/>
              </a:spcAft>
            </a:pPr>
            <a:r>
              <a:rPr lang="zh-CN" altLang="en-US" sz="3200" b="1" dirty="0" smtClean="0">
                <a:solidFill>
                  <a:srgbClr val="000000"/>
                </a:solidFill>
                <a:latin typeface="方正粗黑宋简体" panose="02000000000000000000" pitchFamily="2" charset="-122"/>
                <a:ea typeface="方正粗黑宋简体" panose="02000000000000000000" pitchFamily="2" charset="-122"/>
              </a:rPr>
              <a:t>本专题基本</a:t>
            </a:r>
            <a:r>
              <a:rPr lang="zh-CN" altLang="en-US" sz="3200" b="1" dirty="0">
                <a:solidFill>
                  <a:srgbClr val="000000"/>
                </a:solidFill>
                <a:latin typeface="方正粗黑宋简体" panose="02000000000000000000" pitchFamily="2" charset="-122"/>
                <a:ea typeface="方正粗黑宋简体" panose="02000000000000000000" pitchFamily="2" charset="-122"/>
              </a:rPr>
              <a:t>内容</a:t>
            </a:r>
            <a:endParaRPr lang="zh-CN" altLang="en-US" sz="3200" b="1" dirty="0">
              <a:solidFill>
                <a:srgbClr val="000000"/>
              </a:solidFill>
              <a:latin typeface="方正粗黑宋简体" panose="02000000000000000000" pitchFamily="2" charset="-122"/>
              <a:ea typeface="方正粗黑宋简体" panose="02000000000000000000" pitchFamily="2" charset="-122"/>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8373" y="1741805"/>
            <a:ext cx="5082540" cy="581057"/>
          </a:xfrm>
          <a:prstGeom prst="rect">
            <a:avLst/>
          </a:prstGeom>
          <a:noFill/>
          <a:effectLst>
            <a:outerShdw blurRad="12700" dist="12700" dir="4380000" algn="tl" rotWithShape="0">
              <a:prstClr val="black">
                <a:alpha val="40000"/>
              </a:prstClr>
            </a:outerShdw>
          </a:effectLst>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、个人理想以社会理想为指引</a:t>
            </a:r>
            <a:endPar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13254" y="3197225"/>
            <a:ext cx="10280821" cy="1135054"/>
          </a:xfrm>
          <a:prstGeom prst="rect">
            <a:avLst/>
          </a:prstGeom>
          <a:noFill/>
        </p:spPr>
        <p:txBody>
          <a:bodyPr wrap="square" rtlCol="0" anchor="t">
            <a:spAutoFit/>
          </a:bodyPr>
          <a:lstStyle/>
          <a:p>
            <a:pPr fontAlgn="auto">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个人理想只有同国家的前途、民族的命运相结合，个人的向往和追求只有同社会的需要和人民的利益相一致，才可能变为现实。</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743917" y="345407"/>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88933" y="4168842"/>
            <a:ext cx="9103995" cy="737235"/>
          </a:xfrm>
          <a:prstGeom prst="rect">
            <a:avLst/>
          </a:prstGeom>
          <a:noFill/>
        </p:spPr>
        <p:txBody>
          <a:bodyPr wrap="square" rtlCol="0" anchor="t">
            <a:spAutoFit/>
          </a:bodyPr>
          <a:lstStyle/>
          <a:p>
            <a:pPr fontAlgn="auto">
              <a:lnSpc>
                <a:spcPct val="150000"/>
              </a:lnSpc>
            </a:pPr>
            <a:r>
              <a:rPr lang="en-US" altLang="zh-CN" sz="2800"/>
              <a:t>        </a:t>
            </a:r>
            <a:endParaRPr lang="zh-CN" altLang="en-US" sz="2800"/>
          </a:p>
        </p:txBody>
      </p:sp>
      <p:sp>
        <p:nvSpPr>
          <p:cNvPr id="4" name="文本框 3"/>
          <p:cNvSpPr txBox="1"/>
          <p:nvPr/>
        </p:nvSpPr>
        <p:spPr>
          <a:xfrm>
            <a:off x="7801773" y="6011645"/>
            <a:ext cx="3121660" cy="580865"/>
          </a:xfrm>
          <a:prstGeom prst="rect">
            <a:avLst/>
          </a:prstGeom>
          <a:noFill/>
        </p:spPr>
        <p:txBody>
          <a:bodyPr wrap="square" rtlCol="0" anchor="t">
            <a:spAutoFit/>
          </a:bodyPr>
          <a:lstStyle/>
          <a:p>
            <a:pPr fontAlgn="auto">
              <a:lnSpc>
                <a:spcPct val="150000"/>
              </a:lnSpc>
            </a:pPr>
            <a:r>
              <a:rPr lang="zh-CN" altLang="en-US" sz="2400" dirty="0">
                <a:sym typeface="+mn-ea"/>
              </a:rPr>
              <a:t>袁世凯复辟帝制</a:t>
            </a:r>
            <a:endParaRPr lang="zh-CN" altLang="en-US" sz="2400" dirty="0"/>
          </a:p>
        </p:txBody>
      </p:sp>
      <p:sp>
        <p:nvSpPr>
          <p:cNvPr id="6" name="文本框 5"/>
          <p:cNvSpPr txBox="1"/>
          <p:nvPr/>
        </p:nvSpPr>
        <p:spPr>
          <a:xfrm>
            <a:off x="2625318" y="6011645"/>
            <a:ext cx="3121660" cy="580865"/>
          </a:xfrm>
          <a:prstGeom prst="rect">
            <a:avLst/>
          </a:prstGeom>
          <a:noFill/>
        </p:spPr>
        <p:txBody>
          <a:bodyPr wrap="square" rtlCol="0" anchor="t">
            <a:spAutoFit/>
          </a:bodyPr>
          <a:lstStyle/>
          <a:p>
            <a:pPr fontAlgn="auto">
              <a:lnSpc>
                <a:spcPct val="150000"/>
              </a:lnSpc>
            </a:pPr>
            <a:r>
              <a:rPr lang="zh-CN" altLang="en-US" sz="2400" dirty="0"/>
              <a:t>孙中山振兴中华</a:t>
            </a:r>
            <a:endParaRPr lang="zh-CN" altLang="en-US" sz="2400" dirty="0"/>
          </a:p>
        </p:txBody>
      </p:sp>
      <p:pic>
        <p:nvPicPr>
          <p:cNvPr id="7" name="图片 6"/>
          <p:cNvPicPr>
            <a:picLocks noChangeAspect="1"/>
          </p:cNvPicPr>
          <p:nvPr/>
        </p:nvPicPr>
        <p:blipFill>
          <a:blip r:embed="rId1"/>
          <a:stretch>
            <a:fillRect/>
          </a:stretch>
        </p:blipFill>
        <p:spPr>
          <a:xfrm>
            <a:off x="7144853" y="1646622"/>
            <a:ext cx="3459480" cy="4342130"/>
          </a:xfrm>
          <a:prstGeom prst="rect">
            <a:avLst/>
          </a:prstGeom>
        </p:spPr>
      </p:pic>
      <p:pic>
        <p:nvPicPr>
          <p:cNvPr id="8" name="图片 7"/>
          <p:cNvPicPr>
            <a:picLocks noChangeAspect="1"/>
          </p:cNvPicPr>
          <p:nvPr/>
        </p:nvPicPr>
        <p:blipFill>
          <a:blip r:embed="rId2"/>
          <a:stretch>
            <a:fillRect/>
          </a:stretch>
        </p:blipFill>
        <p:spPr>
          <a:xfrm>
            <a:off x="2006433" y="1646622"/>
            <a:ext cx="3585210" cy="4342130"/>
          </a:xfrm>
          <a:prstGeom prst="rect">
            <a:avLst/>
          </a:prstGeom>
        </p:spPr>
      </p:pic>
      <p:sp>
        <p:nvSpPr>
          <p:cNvPr id="11" name="文本框 10"/>
          <p:cNvSpPr txBox="1"/>
          <p:nvPr/>
        </p:nvSpPr>
        <p:spPr>
          <a:xfrm>
            <a:off x="1956007" y="423512"/>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000"/>
          <p:cNvPicPr>
            <a:picLocks noChangeAspect="1"/>
          </p:cNvPicPr>
          <p:nvPr/>
        </p:nvPicPr>
        <p:blipFill>
          <a:blip r:embed="rId1"/>
          <a:stretch>
            <a:fillRect/>
          </a:stretch>
        </p:blipFill>
        <p:spPr>
          <a:xfrm>
            <a:off x="818612" y="1839841"/>
            <a:ext cx="3901666" cy="4286942"/>
          </a:xfrm>
          <a:prstGeom prst="rect">
            <a:avLst/>
          </a:prstGeom>
        </p:spPr>
      </p:pic>
      <p:pic>
        <p:nvPicPr>
          <p:cNvPr id="5" name="图片 4"/>
          <p:cNvPicPr>
            <a:picLocks noChangeAspect="1"/>
          </p:cNvPicPr>
          <p:nvPr/>
        </p:nvPicPr>
        <p:blipFill>
          <a:blip r:embed="rId2"/>
          <a:stretch>
            <a:fillRect/>
          </a:stretch>
        </p:blipFill>
        <p:spPr>
          <a:xfrm>
            <a:off x="4950090" y="1839841"/>
            <a:ext cx="6477684" cy="4286942"/>
          </a:xfrm>
          <a:prstGeom prst="rect">
            <a:avLst/>
          </a:prstGeom>
        </p:spPr>
      </p:pic>
      <p:sp>
        <p:nvSpPr>
          <p:cNvPr id="8" name="文本框 7"/>
          <p:cNvSpPr txBox="1"/>
          <p:nvPr/>
        </p:nvSpPr>
        <p:spPr>
          <a:xfrm>
            <a:off x="2049352" y="343502"/>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860751" y="1693203"/>
            <a:ext cx="6177280" cy="581057"/>
          </a:xfrm>
          <a:prstGeom prst="rect">
            <a:avLst/>
          </a:prstGeom>
          <a:noFill/>
          <a:effectLst>
            <a:outerShdw blurRad="12700" dist="12700" dir="4380000" algn="tl" rotWithShape="0">
              <a:prstClr val="black">
                <a:alpha val="40000"/>
              </a:prstClr>
            </a:outerShdw>
          </a:effectLst>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社会理想是个人理想的汇聚和升华</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92835" y="2829560"/>
            <a:ext cx="9923780" cy="3415030"/>
          </a:xfrm>
          <a:prstGeom prst="rect">
            <a:avLst/>
          </a:prstGeom>
          <a:noFill/>
        </p:spPr>
        <p:txBody>
          <a:bodyPr wrap="square" rtlCol="0" anchor="t">
            <a:spAutoFit/>
          </a:bodyPr>
          <a:lstStyle/>
          <a:p>
            <a:pPr fontAlgn="auto">
              <a:lnSpc>
                <a:spcPct val="150000"/>
              </a:lnSpc>
            </a:pPr>
            <a:r>
              <a:rPr lang="en-US" altLang="zh-CN" sz="2400" dirty="0" err="1">
                <a:latin typeface="微软雅黑" panose="020B0503020204020204" pitchFamily="34" charset="-122"/>
                <a:ea typeface="微软雅黑" panose="020B0503020204020204" pitchFamily="34" charset="-122"/>
              </a:rPr>
              <a:t>社会是个人的联合体，社会理想与个人理想密不可分</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fontAlgn="auto">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）个人理想要符合社会理想；</a:t>
            </a:r>
            <a:endParaRPr lang="zh-CN" altLang="en-US" sz="2400" dirty="0">
              <a:latin typeface="微软雅黑" panose="020B0503020204020204" pitchFamily="34" charset="-122"/>
              <a:ea typeface="微软雅黑" panose="020B0503020204020204" pitchFamily="34" charset="-122"/>
            </a:endParaRPr>
          </a:p>
          <a:p>
            <a:pPr fontAlgn="auto">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）社会理想归根到底要全体成员的共同努力实现；</a:t>
            </a:r>
            <a:endParaRPr lang="zh-CN" altLang="en-US" sz="2400" dirty="0">
              <a:latin typeface="微软雅黑" panose="020B0503020204020204" pitchFamily="34" charset="-122"/>
              <a:ea typeface="微软雅黑" panose="020B0503020204020204" pitchFamily="34" charset="-122"/>
            </a:endParaRPr>
          </a:p>
          <a:p>
            <a:pPr fontAlgn="auto">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）当社会理想同个人理想有矛盾冲突的时候，有志气、有抱负的人可以做出最大的自我牺牲，使个人理想服从于全社会的共同理想。</a:t>
            </a:r>
            <a:endParaRPr lang="zh-CN" altLang="en-US" sz="2400" dirty="0">
              <a:latin typeface="微软雅黑" panose="020B0503020204020204" pitchFamily="34" charset="-122"/>
              <a:ea typeface="微软雅黑" panose="020B0503020204020204" pitchFamily="34" charset="-122"/>
            </a:endParaRPr>
          </a:p>
          <a:p>
            <a:pPr fontAlgn="auto">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1695657" y="358742"/>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24154" y="3549015"/>
            <a:ext cx="6939583" cy="1198880"/>
          </a:xfrm>
          <a:prstGeom prst="rect">
            <a:avLst/>
          </a:prstGeom>
          <a:noFill/>
          <a:ln w="19050">
            <a:solidFill>
              <a:srgbClr val="C2191F"/>
            </a:solidFill>
          </a:ln>
        </p:spPr>
        <p:txBody>
          <a:bodyPr wrap="square" rtlCol="0" anchor="t">
            <a:spAutoFit/>
          </a:bodyPr>
          <a:lstStyle/>
          <a:p>
            <a:pPr fontAlgn="auto">
              <a:lnSpc>
                <a:spcPct val="150000"/>
              </a:lnSpc>
            </a:pPr>
            <a:r>
              <a:rPr 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张桂梅：“只要还有一口气，我就要站在讲台上，倾尽全力、奉献所有，九死亦无悔！”</a:t>
            </a:r>
            <a:endParaRPr lang="zh-CN" altLang="en-US" sz="2400" dirty="0">
              <a:latin typeface="+mj-lt"/>
              <a:ea typeface="宋体" panose="02010600030101010101" pitchFamily="2" charset="-122"/>
            </a:endParaRPr>
          </a:p>
        </p:txBody>
      </p:sp>
      <p:sp>
        <p:nvSpPr>
          <p:cNvPr id="9" name="文本框 8"/>
          <p:cNvSpPr txBox="1"/>
          <p:nvPr/>
        </p:nvSpPr>
        <p:spPr>
          <a:xfrm>
            <a:off x="1446102" y="441292"/>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pic>
        <p:nvPicPr>
          <p:cNvPr id="3" name="图片 2" descr="src=http___inews.gtimg.com_newsapp_bt_0_13785368706_1000.jpg&amp;refer=http___inews.gtimg"/>
          <p:cNvPicPr>
            <a:picLocks noChangeAspect="1"/>
          </p:cNvPicPr>
          <p:nvPr/>
        </p:nvPicPr>
        <p:blipFill>
          <a:blip r:embed="rId1"/>
          <a:stretch>
            <a:fillRect/>
          </a:stretch>
        </p:blipFill>
        <p:spPr>
          <a:xfrm>
            <a:off x="8077835" y="1194435"/>
            <a:ext cx="4114165" cy="550100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27986" y="4000400"/>
            <a:ext cx="9103995" cy="737235"/>
          </a:xfrm>
          <a:prstGeom prst="rect">
            <a:avLst/>
          </a:prstGeom>
          <a:noFill/>
        </p:spPr>
        <p:txBody>
          <a:bodyPr wrap="square" rtlCol="0" anchor="t">
            <a:spAutoFit/>
          </a:bodyPr>
          <a:lstStyle/>
          <a:p>
            <a:pPr fontAlgn="auto">
              <a:lnSpc>
                <a:spcPct val="150000"/>
              </a:lnSpc>
            </a:pPr>
            <a:r>
              <a:rPr lang="en-US" altLang="zh-CN" sz="2800"/>
              <a:t>        </a:t>
            </a:r>
            <a:endParaRPr lang="zh-CN" altLang="en-US" sz="2800"/>
          </a:p>
        </p:txBody>
      </p:sp>
      <p:sp>
        <p:nvSpPr>
          <p:cNvPr id="4" name="文本框 3"/>
          <p:cNvSpPr txBox="1"/>
          <p:nvPr/>
        </p:nvSpPr>
        <p:spPr>
          <a:xfrm>
            <a:off x="7070291" y="5933975"/>
            <a:ext cx="3856355" cy="580865"/>
          </a:xfrm>
          <a:prstGeom prst="rect">
            <a:avLst/>
          </a:prstGeom>
          <a:noFill/>
        </p:spPr>
        <p:txBody>
          <a:bodyPr wrap="square" rtlCol="0" anchor="t">
            <a:spAutoFit/>
          </a:bodyPr>
          <a:lstStyle/>
          <a:p>
            <a:pPr fontAlgn="auto">
              <a:lnSpc>
                <a:spcPct val="150000"/>
              </a:lnSpc>
            </a:pPr>
            <a:r>
              <a:rPr lang="zh-CN" altLang="en-US" sz="2400" dirty="0">
                <a:sym typeface="+mn-ea"/>
              </a:rPr>
              <a:t>为中华之崛起而读书</a:t>
            </a:r>
            <a:endParaRPr lang="zh-CN" altLang="en-US" sz="2400" dirty="0">
              <a:sym typeface="+mn-ea"/>
            </a:endParaRPr>
          </a:p>
        </p:txBody>
      </p:sp>
      <p:sp>
        <p:nvSpPr>
          <p:cNvPr id="6" name="文本框 5"/>
          <p:cNvSpPr txBox="1"/>
          <p:nvPr/>
        </p:nvSpPr>
        <p:spPr>
          <a:xfrm>
            <a:off x="1986481" y="5934610"/>
            <a:ext cx="4235450" cy="580865"/>
          </a:xfrm>
          <a:prstGeom prst="rect">
            <a:avLst/>
          </a:prstGeom>
          <a:noFill/>
        </p:spPr>
        <p:txBody>
          <a:bodyPr wrap="square" rtlCol="0" anchor="t">
            <a:spAutoFit/>
          </a:bodyPr>
          <a:lstStyle/>
          <a:p>
            <a:pPr fontAlgn="auto">
              <a:lnSpc>
                <a:spcPct val="150000"/>
              </a:lnSpc>
            </a:pPr>
            <a:r>
              <a:rPr lang="zh-CN" altLang="en-US" sz="2400" dirty="0"/>
              <a:t>我将无我，不负人民</a:t>
            </a:r>
            <a:endParaRPr lang="zh-CN" altLang="en-US" sz="2400" dirty="0"/>
          </a:p>
        </p:txBody>
      </p:sp>
      <p:pic>
        <p:nvPicPr>
          <p:cNvPr id="2" name="图片 1"/>
          <p:cNvPicPr>
            <a:picLocks noChangeAspect="1"/>
          </p:cNvPicPr>
          <p:nvPr/>
        </p:nvPicPr>
        <p:blipFill>
          <a:blip r:embed="rId1"/>
          <a:stretch>
            <a:fillRect/>
          </a:stretch>
        </p:blipFill>
        <p:spPr>
          <a:xfrm>
            <a:off x="1676601" y="1603910"/>
            <a:ext cx="3755390" cy="4236720"/>
          </a:xfrm>
          <a:prstGeom prst="rect">
            <a:avLst/>
          </a:prstGeom>
        </p:spPr>
      </p:pic>
      <p:pic>
        <p:nvPicPr>
          <p:cNvPr id="9" name="图片 8"/>
          <p:cNvPicPr>
            <a:picLocks noChangeAspect="1"/>
          </p:cNvPicPr>
          <p:nvPr/>
        </p:nvPicPr>
        <p:blipFill>
          <a:blip r:embed="rId2"/>
          <a:stretch>
            <a:fillRect/>
          </a:stretch>
        </p:blipFill>
        <p:spPr>
          <a:xfrm>
            <a:off x="6820101" y="1603275"/>
            <a:ext cx="3585845" cy="4237355"/>
          </a:xfrm>
          <a:prstGeom prst="rect">
            <a:avLst/>
          </a:prstGeom>
        </p:spPr>
      </p:pic>
      <p:sp>
        <p:nvSpPr>
          <p:cNvPr id="11" name="文本框 10"/>
          <p:cNvSpPr txBox="1"/>
          <p:nvPr/>
        </p:nvSpPr>
        <p:spPr>
          <a:xfrm>
            <a:off x="1676607" y="407637"/>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322992" y="3296028"/>
            <a:ext cx="9546016" cy="1135054"/>
          </a:xfrm>
          <a:prstGeom prst="rect">
            <a:avLst/>
          </a:prstGeom>
          <a:noFill/>
          <a:effectLst>
            <a:outerShdw blurRad="12700" dist="12700" dir="4380000" algn="tl" rotWithShape="0">
              <a:prstClr val="black">
                <a:alpha val="40000"/>
              </a:prstClr>
            </a:outerShdw>
          </a:effectLst>
        </p:spPr>
        <p:txBody>
          <a:bodyPr wrap="square">
            <a:spAutoFit/>
          </a:bodyPr>
          <a:lstStyle/>
          <a:p>
            <a:pPr algn="l" fontAlgn="auto">
              <a:lnSpc>
                <a:spcPct val="150000"/>
              </a:lnSpc>
            </a:pPr>
            <a:r>
              <a:rPr lang="en-US" altLang="zh-CN" sz="2400" dirty="0">
                <a:latin typeface="微软雅黑" panose="020B0503020204020204" pitchFamily="34" charset="-122"/>
                <a:ea typeface="微软雅黑" panose="020B0503020204020204" pitchFamily="34" charset="-122"/>
                <a:sym typeface="+mn-lt"/>
              </a:rPr>
              <a:t>       </a:t>
            </a:r>
            <a:r>
              <a:rPr lang="en-US" altLang="zh-CN" sz="2400" dirty="0" err="1">
                <a:latin typeface="微软雅黑" panose="020B0503020204020204" pitchFamily="34" charset="-122"/>
                <a:ea typeface="微软雅黑" panose="020B0503020204020204" pitchFamily="34" charset="-122"/>
                <a:sym typeface="+mn-lt"/>
              </a:rPr>
              <a:t>大学生要在社会理想的指引下，珍惜韶华、奋发有为，勇于追求个人理想，在实现社会理想的过程中努力实现个人理想</a:t>
            </a:r>
            <a:r>
              <a:rPr lang="en-US" altLang="zh-CN" sz="2400" kern="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 name="矩形 2"/>
          <p:cNvSpPr/>
          <p:nvPr/>
        </p:nvSpPr>
        <p:spPr>
          <a:xfrm>
            <a:off x="867328" y="1716063"/>
            <a:ext cx="9143365" cy="581057"/>
          </a:xfrm>
          <a:prstGeom prst="rect">
            <a:avLst/>
          </a:prstGeom>
          <a:noFill/>
          <a:effectLst>
            <a:outerShdw blurRad="12700" dist="12700" dir="4380000" algn="tl" rotWithShape="0">
              <a:prstClr val="black">
                <a:alpha val="40000"/>
              </a:prstClr>
            </a:outerShdw>
          </a:effectLst>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、大学生要在实现社会理想的过程中努力实现个人理想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1808052" y="359377"/>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816608" y="1721287"/>
            <a:ext cx="6446520" cy="581057"/>
          </a:xfrm>
          <a:prstGeom prst="rect">
            <a:avLst/>
          </a:prstGeom>
          <a:noFill/>
          <a:effectLst>
            <a:outerShdw blurRad="12700" dist="12700" dir="4380000" algn="tl" rotWithShape="0">
              <a:prstClr val="black">
                <a:alpha val="40000"/>
              </a:prstClr>
            </a:outerShdw>
          </a:effectLst>
        </p:spPr>
        <p:txBody>
          <a:bodyPr wrap="square">
            <a:spAutoFit/>
          </a:bodyPr>
          <a:lstStyle/>
          <a:p>
            <a:pPr>
              <a:lnSpc>
                <a:spcPct val="150000"/>
              </a:lnSpc>
            </a:pP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“00”</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后</a:t>
            </a: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红甲战士</a:t>
            </a: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战</a:t>
            </a: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疫</a:t>
            </a: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线</a:t>
            </a:r>
            <a:endPar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1" name="图片 10"/>
          <p:cNvPicPr>
            <a:picLocks noChangeAspect="1"/>
          </p:cNvPicPr>
          <p:nvPr/>
        </p:nvPicPr>
        <p:blipFill>
          <a:blip r:embed="rId1"/>
          <a:stretch>
            <a:fillRect/>
          </a:stretch>
        </p:blipFill>
        <p:spPr>
          <a:xfrm>
            <a:off x="3181642" y="3103708"/>
            <a:ext cx="2747945" cy="2615105"/>
          </a:xfrm>
          <a:prstGeom prst="rect">
            <a:avLst/>
          </a:prstGeom>
        </p:spPr>
      </p:pic>
      <p:sp>
        <p:nvSpPr>
          <p:cNvPr id="15" name="文本框 14"/>
          <p:cNvSpPr txBox="1"/>
          <p:nvPr/>
        </p:nvSpPr>
        <p:spPr>
          <a:xfrm>
            <a:off x="5929587" y="2947608"/>
            <a:ext cx="6091846" cy="2797048"/>
          </a:xfrm>
          <a:prstGeom prst="rect">
            <a:avLst/>
          </a:prstGeom>
          <a:noFill/>
        </p:spPr>
        <p:txBody>
          <a:bodyPr wrap="square" rtlCol="0" anchor="t">
            <a:spAutoFit/>
          </a:bodyPr>
          <a:lstStyle/>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医生是这个社会最不可或缺的职业之一，同时也是我从小最尊重最梦寐以求的职业。我很愿献身医学，希望日后能帮助到更多的人。</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薛吉平在防疫哨点收到大学录取通知书</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p:cNvPicPr>
            <a:picLocks noChangeAspect="1"/>
          </p:cNvPicPr>
          <p:nvPr/>
        </p:nvPicPr>
        <p:blipFill>
          <a:blip r:embed="rId2"/>
          <a:stretch>
            <a:fillRect/>
          </a:stretch>
        </p:blipFill>
        <p:spPr>
          <a:xfrm>
            <a:off x="170567" y="3103708"/>
            <a:ext cx="2893909" cy="2640948"/>
          </a:xfrm>
          <a:prstGeom prst="rect">
            <a:avLst/>
          </a:prstGeom>
        </p:spPr>
      </p:pic>
      <p:sp>
        <p:nvSpPr>
          <p:cNvPr id="9" name="文本框 8"/>
          <p:cNvSpPr txBox="1"/>
          <p:nvPr/>
        </p:nvSpPr>
        <p:spPr>
          <a:xfrm>
            <a:off x="1744552" y="398112"/>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639219" y="2234896"/>
            <a:ext cx="3202871" cy="4297680"/>
          </a:xfrm>
          <a:prstGeom prst="rect">
            <a:avLst/>
          </a:prstGeom>
        </p:spPr>
      </p:pic>
      <p:sp>
        <p:nvSpPr>
          <p:cNvPr id="7" name="矩形 6"/>
          <p:cNvSpPr/>
          <p:nvPr/>
        </p:nvSpPr>
        <p:spPr>
          <a:xfrm>
            <a:off x="4514957" y="1318762"/>
            <a:ext cx="4118610" cy="662554"/>
          </a:xfrm>
          <a:prstGeom prst="rect">
            <a:avLst/>
          </a:prstGeom>
          <a:noFill/>
          <a:effectLst>
            <a:outerShdw blurRad="12700" dist="12700" dir="4380000" algn="tl" rotWithShape="0">
              <a:prstClr val="black">
                <a:alpha val="40000"/>
              </a:prstClr>
            </a:outerShdw>
          </a:effectLst>
        </p:spPr>
        <p:txBody>
          <a:bodyPr wrap="square">
            <a:spAutoFit/>
          </a:bodyPr>
          <a:lstStyle/>
          <a:p>
            <a:pPr>
              <a:lnSpc>
                <a:spcPct val="150000"/>
              </a:lnSpc>
            </a:pPr>
            <a:r>
              <a:rPr 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了不起的</a:t>
            </a: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“00”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后</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1034324" y="2234896"/>
            <a:ext cx="3306445" cy="4297680"/>
          </a:xfrm>
          <a:prstGeom prst="rect">
            <a:avLst/>
          </a:prstGeom>
        </p:spPr>
      </p:pic>
      <p:pic>
        <p:nvPicPr>
          <p:cNvPr id="8" name="图片 7"/>
          <p:cNvPicPr>
            <a:picLocks noChangeAspect="1"/>
          </p:cNvPicPr>
          <p:nvPr/>
        </p:nvPicPr>
        <p:blipFill>
          <a:blip r:embed="rId3"/>
          <a:stretch>
            <a:fillRect/>
          </a:stretch>
        </p:blipFill>
        <p:spPr>
          <a:xfrm>
            <a:off x="8140540" y="2234896"/>
            <a:ext cx="3231089" cy="4297680"/>
          </a:xfrm>
          <a:prstGeom prst="rect">
            <a:avLst/>
          </a:prstGeom>
        </p:spPr>
      </p:pic>
      <p:sp>
        <p:nvSpPr>
          <p:cNvPr id="10" name="文本框 9"/>
          <p:cNvSpPr txBox="1"/>
          <p:nvPr/>
        </p:nvSpPr>
        <p:spPr>
          <a:xfrm>
            <a:off x="1567387" y="342867"/>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2690" y="0"/>
            <a:ext cx="7202805" cy="1325880"/>
          </a:xfrm>
        </p:spPr>
        <p:txBody>
          <a:bodyPr/>
          <a:lstStyle/>
          <a:p>
            <a:r>
              <a:rPr lang="zh-CN" altLang="en-US" sz="2800">
                <a:sym typeface="+mn-ea"/>
              </a:rPr>
              <a:t>永不服输的</a:t>
            </a:r>
            <a:r>
              <a:rPr lang="zh-CN" altLang="en-US" sz="2800">
                <a:latin typeface="黑体" panose="02010609060101010101" pitchFamily="49" charset="-122"/>
                <a:ea typeface="黑体" panose="02010609060101010101" pitchFamily="49" charset="-122"/>
              </a:rPr>
              <a:t>中国自由式滑雪运动员谷爱凌</a:t>
            </a:r>
            <a:endParaRPr lang="zh-CN" altLang="en-US" sz="280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838200" y="1825625"/>
            <a:ext cx="6010910" cy="4351655"/>
          </a:xfrm>
        </p:spPr>
        <p:txBody>
          <a:bodyPr/>
          <a:lstStyle/>
          <a:p>
            <a:r>
              <a:rPr lang="zh-CN" altLang="en-US" sz="2400"/>
              <a:t>本届北京冬奥会，谷爱凌分别参加了自由式滑雪大跳台、坡面障碍和U型场地的比赛，以2金1银的成绩，结束自己的首个冬奥之旅，她成为本届冬奥会上获得奖牌最多的中国代表团选手。</a:t>
            </a:r>
            <a:endParaRPr lang="zh-CN" altLang="en-US" sz="2400"/>
          </a:p>
          <a:p>
            <a:endParaRPr lang="zh-CN" altLang="en-US" sz="2400"/>
          </a:p>
          <a:p>
            <a:r>
              <a:rPr lang="zh-CN" altLang="en-US" sz="2400"/>
              <a:t>“我太骄傲了，我付出了特别多，我永远在学习。”“这是我生活至今最紧凑的两三个星期，这段经历也会改变我的人生，能够站在这里我非常自豪。”“我真的难以相信这段经历是真的，我非常高兴，也希望能让更多人了解自由式滑雪。”</a:t>
            </a:r>
            <a:endParaRPr lang="zh-CN" altLang="en-US" sz="2400"/>
          </a:p>
        </p:txBody>
      </p:sp>
      <p:pic>
        <p:nvPicPr>
          <p:cNvPr id="8" name="图片 7" descr="7fbf-4c34d588b69b585467ffb9858945907c"/>
          <p:cNvPicPr>
            <a:picLocks noChangeAspect="1"/>
          </p:cNvPicPr>
          <p:nvPr/>
        </p:nvPicPr>
        <p:blipFill>
          <a:blip r:embed="rId1" cstate="print"/>
          <a:stretch>
            <a:fillRect/>
          </a:stretch>
        </p:blipFill>
        <p:spPr>
          <a:xfrm>
            <a:off x="8405495" y="3876040"/>
            <a:ext cx="3670935" cy="2301240"/>
          </a:xfrm>
          <a:prstGeom prst="rect">
            <a:avLst/>
          </a:prstGeom>
        </p:spPr>
      </p:pic>
      <p:pic>
        <p:nvPicPr>
          <p:cNvPr id="9" name="图片 8" descr="e8ac883b33c1415b8f80c7031e916c01"/>
          <p:cNvPicPr>
            <a:picLocks noChangeAspect="1"/>
          </p:cNvPicPr>
          <p:nvPr/>
        </p:nvPicPr>
        <p:blipFill>
          <a:blip r:embed="rId2" cstate="print"/>
          <a:stretch>
            <a:fillRect/>
          </a:stretch>
        </p:blipFill>
        <p:spPr>
          <a:xfrm>
            <a:off x="8798560" y="876300"/>
            <a:ext cx="2898775" cy="224345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TextBox 1"/>
          <p:cNvSpPr txBox="1">
            <a:spLocks noChangeArrowheads="1"/>
          </p:cNvSpPr>
          <p:nvPr/>
        </p:nvSpPr>
        <p:spPr bwMode="auto">
          <a:xfrm>
            <a:off x="395605" y="1513205"/>
            <a:ext cx="9871710" cy="4523105"/>
          </a:xfrm>
          <a:prstGeom prst="rect">
            <a:avLst/>
          </a:prstGeom>
          <a:noFill/>
          <a:ln w="9525">
            <a:noFill/>
            <a:miter lim="800000"/>
          </a:ln>
        </p:spPr>
        <p:txBody>
          <a:bodyPr wrap="square">
            <a:spAutoFit/>
          </a:bodyPr>
          <a:lstStyle/>
          <a:p>
            <a:pPr marL="812800" marR="0" indent="-812800" defTabSz="914400">
              <a:lnSpc>
                <a:spcPct val="150000"/>
              </a:lnSpc>
              <a:buClrTx/>
              <a:buSzTx/>
              <a:buFontTx/>
              <a:buNone/>
              <a:defRPr/>
            </a:pPr>
            <a:r>
              <a:rPr lang="en-US" altLang="zh-CN" sz="2400" dirty="0" smtClean="0">
                <a:latin typeface="黑体" panose="02010609060101010101" pitchFamily="49" charset="-122"/>
                <a:ea typeface="黑体" panose="02010609060101010101" pitchFamily="49" charset="-122"/>
                <a:cs typeface="华文中宋" panose="02010600040101010101" pitchFamily="2" charset="-122"/>
                <a:sym typeface="+mn-ea"/>
              </a:rPr>
              <a:t>           </a:t>
            </a:r>
            <a:r>
              <a:rPr lang="zh-CN" altLang="en-US" sz="3200" dirty="0" smtClean="0">
                <a:latin typeface="黑体" panose="02010609060101010101" pitchFamily="49" charset="-122"/>
                <a:ea typeface="黑体" panose="02010609060101010101" pitchFamily="49" charset="-122"/>
                <a:cs typeface="华文中宋" panose="02010600040101010101" pitchFamily="2" charset="-122"/>
                <a:sym typeface="+mn-ea"/>
              </a:rPr>
              <a:t>通过本专题的学习，使得学生</a:t>
            </a:r>
            <a:r>
              <a:rPr sz="3200" dirty="0">
                <a:latin typeface="微软雅黑" panose="020B0503020204020204" pitchFamily="34" charset="-122"/>
                <a:ea typeface="微软雅黑" panose="020B0503020204020204" pitchFamily="34" charset="-122"/>
                <a:cs typeface="华文中宋" panose="02010600040101010101" pitchFamily="2" charset="-122"/>
                <a:sym typeface="+mn-ea"/>
              </a:rPr>
              <a:t>正确看待理想和现实的矛盾，树立科学的奋斗目标，将个人理想与国家的前途、民族的命运相结合，契合到实现中华民族伟大复兴的中国梦中，志存高远、脚踏实地、艰苦奋斗，在民族复兴的伟大实践中成就自己的精彩人生。</a:t>
            </a:r>
            <a:endParaRPr kumimoji="0" lang="en-US" altLang="zh-CN" sz="3200" b="1" kern="1200" cap="none" spc="0" normalizeH="0" baseline="0" noProof="0" dirty="0">
              <a:solidFill>
                <a:srgbClr val="FF0000"/>
              </a:solidFill>
              <a:latin typeface="黑体" panose="02010609060101010101" pitchFamily="49" charset="-122"/>
              <a:ea typeface="黑体" panose="02010609060101010101" pitchFamily="49" charset="-122"/>
              <a:cs typeface="+mn-cs"/>
            </a:endParaRPr>
          </a:p>
        </p:txBody>
      </p:sp>
      <p:sp>
        <p:nvSpPr>
          <p:cNvPr id="7" name="五边形 6"/>
          <p:cNvSpPr/>
          <p:nvPr/>
        </p:nvSpPr>
        <p:spPr>
          <a:xfrm>
            <a:off x="273050" y="300038"/>
            <a:ext cx="604520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rPr>
              <a:t>本专题教学目标</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45060" name="Picture 3"/>
          <p:cNvPicPr>
            <a:picLocks noChangeAspect="1"/>
          </p:cNvPicPr>
          <p:nvPr/>
        </p:nvPicPr>
        <p:blipFill>
          <a:blip r:embed="rId1" cstate="print"/>
          <a:stretch>
            <a:fillRect/>
          </a:stretch>
        </p:blipFill>
        <p:spPr>
          <a:xfrm>
            <a:off x="9906000" y="6169025"/>
            <a:ext cx="2084388" cy="688975"/>
          </a:xfrm>
          <a:prstGeom prst="rect">
            <a:avLst/>
          </a:prstGeom>
          <a:noFill/>
          <a:ln w="9525">
            <a:noFill/>
          </a:ln>
        </p:spPr>
      </p:pic>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rPr>
              <a:t>孟晚舟的归国路</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sp>
        <p:nvSpPr>
          <p:cNvPr id="2" name="文本框 1"/>
          <p:cNvSpPr txBox="1"/>
          <p:nvPr/>
        </p:nvSpPr>
        <p:spPr>
          <a:xfrm>
            <a:off x="957580" y="1539875"/>
            <a:ext cx="5694680" cy="829945"/>
          </a:xfrm>
          <a:prstGeom prst="rect">
            <a:avLst/>
          </a:prstGeom>
          <a:noFill/>
        </p:spPr>
        <p:txBody>
          <a:bodyPr wrap="square" rtlCol="0">
            <a:spAutoFit/>
          </a:bodyPr>
          <a:lstStyle/>
          <a:p>
            <a:r>
              <a:rPr lang="zh-CN" altLang="en-US" sz="2400">
                <a:sym typeface="+mn-ea"/>
              </a:rPr>
              <a:t>“有五星红旗的地方，就有信念的灯塔，如果信念有颜色那一定是中国红！”</a:t>
            </a:r>
            <a:endParaRPr lang="zh-CN" altLang="en-US" sz="2400"/>
          </a:p>
        </p:txBody>
      </p:sp>
      <p:pic>
        <p:nvPicPr>
          <p:cNvPr id="3" name="图片 1" descr="41f438e1c5becb46970de70cb80d6ed3_641_副本"/>
          <p:cNvPicPr>
            <a:picLocks noChangeAspect="1"/>
          </p:cNvPicPr>
          <p:nvPr/>
        </p:nvPicPr>
        <p:blipFill>
          <a:blip r:embed="rId2" cstate="print"/>
          <a:stretch>
            <a:fillRect/>
          </a:stretch>
        </p:blipFill>
        <p:spPr>
          <a:xfrm>
            <a:off x="1358265" y="2999740"/>
            <a:ext cx="4842510" cy="3664585"/>
          </a:xfrm>
          <a:prstGeom prst="rect">
            <a:avLst/>
          </a:prstGeom>
          <a:noFill/>
          <a:ln w="9525">
            <a:noFill/>
          </a:ln>
        </p:spPr>
      </p:pic>
      <p:pic>
        <p:nvPicPr>
          <p:cNvPr id="45059" name="图片 3" descr="c4fafa39fa917af52022276400bab1f4_0_副本"/>
          <p:cNvPicPr>
            <a:picLocks noChangeAspect="1"/>
          </p:cNvPicPr>
          <p:nvPr/>
        </p:nvPicPr>
        <p:blipFill>
          <a:blip r:embed="rId3" cstate="print"/>
          <a:stretch>
            <a:fillRect/>
          </a:stretch>
        </p:blipFill>
        <p:spPr>
          <a:xfrm>
            <a:off x="7064375" y="1259840"/>
            <a:ext cx="4926330" cy="5521325"/>
          </a:xfrm>
          <a:prstGeom prst="rect">
            <a:avLst/>
          </a:prstGeom>
          <a:noFill/>
          <a:ln w="9525">
            <a:noFill/>
          </a:ln>
        </p:spPr>
      </p:pic>
    </p:spTree>
  </p:cSld>
  <p:clrMapOvr>
    <a:masterClrMapping/>
  </p:clrMapOvr>
  <p:transition>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807627" y="3726317"/>
            <a:ext cx="5082540" cy="645160"/>
          </a:xfrm>
          <a:prstGeom prst="rect">
            <a:avLst/>
          </a:prstGeom>
          <a:noFill/>
          <a:effectLst>
            <a:outerShdw blurRad="12700" dist="12700" dir="4380000" algn="tl" rotWithShape="0">
              <a:prstClr val="black">
                <a:alpha val="40000"/>
              </a:prstClr>
            </a:outerShdw>
          </a:effectLst>
        </p:spPr>
        <p:txBody>
          <a:bodyPr wrap="square">
            <a:spAutoFit/>
          </a:bodyPr>
          <a:lstStyle/>
          <a:p>
            <a:pPr algn="l" fontAlgn="auto">
              <a:lnSpc>
                <a:spcPct val="150000"/>
              </a:lnSpc>
            </a:pPr>
            <a:r>
              <a:rPr lang="en-US" altLang="zh-CN" sz="2400" b="1" kern="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2400" b="1"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en-US" altLang="zh-CN" sz="2400" b="1"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 name="文本框 1"/>
          <p:cNvSpPr txBox="1"/>
          <p:nvPr/>
        </p:nvSpPr>
        <p:spPr>
          <a:xfrm>
            <a:off x="4623881" y="1590587"/>
            <a:ext cx="3283173" cy="461665"/>
          </a:xfrm>
          <a:prstGeom prst="rect">
            <a:avLst/>
          </a:prstGeom>
          <a:noFill/>
        </p:spPr>
        <p:txBody>
          <a:bodyPr wrap="square" rtlCol="0" anchor="t">
            <a:spAutoFit/>
          </a:bodyPr>
          <a:lstStyle/>
          <a:p>
            <a:r>
              <a:rPr lang="zh-CN" altLang="en-US" sz="2400" dirty="0">
                <a:ln w="6600">
                  <a:solidFill>
                    <a:srgbClr val="FF0000"/>
                  </a:solidFill>
                  <a:prstDash val="solid"/>
                </a:ln>
                <a:solidFill>
                  <a:srgbClr val="FF0000"/>
                </a:solidFill>
                <a:effectLst>
                  <a:outerShdw blurRad="38100" dist="38100" dir="2700000" algn="tl">
                    <a:srgbClr val="000000">
                      <a:alpha val="43137"/>
                    </a:srgbClr>
                  </a:outerShdw>
                </a:effectLst>
              </a:rPr>
              <a:t>两个一百年奋斗目标</a:t>
            </a:r>
            <a:endParaRPr lang="zh-CN" altLang="en-US" sz="2400" dirty="0">
              <a:ln w="6600">
                <a:solidFill>
                  <a:srgbClr val="FF0000"/>
                </a:solidFill>
                <a:prstDash val="solid"/>
              </a:ln>
              <a:solidFill>
                <a:srgbClr val="FF0000"/>
              </a:solidFill>
              <a:effectLst>
                <a:outerShdw blurRad="38100" dist="38100" dir="2700000" algn="tl">
                  <a:srgbClr val="000000">
                    <a:alpha val="43137"/>
                  </a:srgbClr>
                </a:outerShdw>
              </a:effectLst>
            </a:endParaRPr>
          </a:p>
        </p:txBody>
      </p:sp>
      <p:sp>
        <p:nvSpPr>
          <p:cNvPr id="3" name="矩形 2"/>
          <p:cNvSpPr/>
          <p:nvPr/>
        </p:nvSpPr>
        <p:spPr>
          <a:xfrm>
            <a:off x="1622717" y="2272167"/>
            <a:ext cx="9143365" cy="66255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en-US" altLang="zh-CN" sz="2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实现两个一百年奋斗目标   实现中华民族伟大复兴</a:t>
            </a:r>
            <a:endParaRPr 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对角圆角矩形 6"/>
          <p:cNvSpPr/>
          <p:nvPr/>
        </p:nvSpPr>
        <p:spPr>
          <a:xfrm>
            <a:off x="2083250" y="4256543"/>
            <a:ext cx="3294413" cy="1963026"/>
          </a:xfrm>
          <a:prstGeom prst="round2DiagRect">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2021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年，中国共产党成立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周年，全面建成了小康社会。</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左箭头 8"/>
          <p:cNvSpPr/>
          <p:nvPr/>
        </p:nvSpPr>
        <p:spPr>
          <a:xfrm>
            <a:off x="7116598" y="3009402"/>
            <a:ext cx="3105785" cy="1246505"/>
          </a:xfrm>
          <a:prstGeom prst="leftArrow">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solidFill>
                  <a:srgbClr val="FFC000"/>
                </a:solidFill>
                <a:latin typeface="微软雅黑" panose="020B0503020204020204" pitchFamily="34" charset="-122"/>
                <a:ea typeface="微软雅黑" panose="020B0503020204020204" pitchFamily="34" charset="-122"/>
                <a:sym typeface="+mn-ea"/>
              </a:rPr>
              <a:t>第二个一百年</a:t>
            </a:r>
            <a:endParaRPr lang="zh-CN" altLang="en-US" sz="2400" dirty="0">
              <a:solidFill>
                <a:srgbClr val="FFC000"/>
              </a:solidFill>
              <a:latin typeface="微软雅黑" panose="020B0503020204020204" pitchFamily="34" charset="-122"/>
              <a:ea typeface="微软雅黑" panose="020B0503020204020204" pitchFamily="34" charset="-122"/>
              <a:sym typeface="+mn-ea"/>
            </a:endParaRPr>
          </a:p>
        </p:txBody>
      </p:sp>
      <p:sp>
        <p:nvSpPr>
          <p:cNvPr id="10" name="右箭头 9"/>
          <p:cNvSpPr/>
          <p:nvPr/>
        </p:nvSpPr>
        <p:spPr>
          <a:xfrm>
            <a:off x="2158180" y="3022102"/>
            <a:ext cx="2936875" cy="1233805"/>
          </a:xfrm>
          <a:prstGeom prst="rightArrow">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solidFill>
                  <a:srgbClr val="FFC000"/>
                </a:solidFill>
                <a:latin typeface="微软雅黑" panose="020B0503020204020204" pitchFamily="34" charset="-122"/>
                <a:ea typeface="微软雅黑" panose="020B0503020204020204" pitchFamily="34" charset="-122"/>
                <a:sym typeface="+mn-ea"/>
              </a:rPr>
              <a:t>第一个一百年</a:t>
            </a:r>
            <a:endParaRPr lang="zh-CN" altLang="en-US" sz="2400" dirty="0"/>
          </a:p>
        </p:txBody>
      </p:sp>
      <p:sp>
        <p:nvSpPr>
          <p:cNvPr id="11" name="对角圆角矩形 10"/>
          <p:cNvSpPr/>
          <p:nvPr/>
        </p:nvSpPr>
        <p:spPr>
          <a:xfrm>
            <a:off x="6814338" y="4255273"/>
            <a:ext cx="3738332" cy="2021960"/>
          </a:xfrm>
          <a:prstGeom prst="round2DiagRect">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2049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年，新中国成立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周年时，建成富强、民主、文明、和谐、美丽的社会主义现代化强国。</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2044272" y="429862"/>
            <a:ext cx="5845869" cy="521970"/>
          </a:xfrm>
          <a:prstGeom prst="rect">
            <a:avLst/>
          </a:prstGeom>
          <a:noFill/>
        </p:spPr>
        <p:txBody>
          <a:bodyPr wrap="square">
            <a:spAutoFit/>
          </a:bodyPr>
          <a:lstStyle/>
          <a:p>
            <a:r>
              <a:rPr lang="zh-CN" altLang="en-US" sz="2800" b="1" dirty="0"/>
              <a:t>个人理想与社会理想的关系</a:t>
            </a:r>
            <a:endParaRPr lang="zh-CN" altLang="en-US" sz="28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5"/>
          <p:cNvSpPr/>
          <p:nvPr/>
        </p:nvSpPr>
        <p:spPr>
          <a:xfrm>
            <a:off x="1372870" y="2733675"/>
            <a:ext cx="961390" cy="710565"/>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Impact" panose="020B0806030902050204" pitchFamily="34" charset="0"/>
              </a:rPr>
              <a:t>03</a:t>
            </a:r>
            <a:endParaRPr lang="en-US" altLang="zh-CN" sz="4000" b="1" dirty="0">
              <a:latin typeface="Impact" panose="020B0806030902050204" pitchFamily="34" charset="0"/>
            </a:endParaRPr>
          </a:p>
        </p:txBody>
      </p:sp>
      <p:sp>
        <p:nvSpPr>
          <p:cNvPr id="5" name="圆角矩形 6"/>
          <p:cNvSpPr/>
          <p:nvPr/>
        </p:nvSpPr>
        <p:spPr>
          <a:xfrm>
            <a:off x="2556510" y="2371725"/>
            <a:ext cx="9286875" cy="1634490"/>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华文中宋" panose="02010600040101010101" pitchFamily="2" charset="-122"/>
                <a:ea typeface="华文中宋" panose="02010600040101010101" pitchFamily="2" charset="-122"/>
              </a:rPr>
              <a:t>如何在实现中国梦的实践中放飞青春梦想？</a:t>
            </a:r>
            <a:endParaRPr lang="zh-CN" altLang="en-US" sz="3600" b="1" dirty="0">
              <a:latin typeface="华文中宋" panose="02010600040101010101" pitchFamily="2" charset="-122"/>
              <a:ea typeface="华文中宋" panose="02010600040101010101" pitchFamily="2" charset="-122"/>
            </a:endParaRPr>
          </a:p>
        </p:txBody>
      </p:sp>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TextBox 1"/>
          <p:cNvSpPr txBox="1"/>
          <p:nvPr/>
        </p:nvSpPr>
        <p:spPr>
          <a:xfrm>
            <a:off x="395605" y="1474470"/>
            <a:ext cx="7412990" cy="1618615"/>
          </a:xfrm>
          <a:prstGeom prst="rect">
            <a:avLst/>
          </a:prstGeom>
          <a:noFill/>
          <a:ln w="9525">
            <a:noFill/>
          </a:ln>
        </p:spPr>
        <p:txBody>
          <a:bodyPr wrap="square">
            <a:spAutoFit/>
          </a:bodyPr>
          <a:lstStyle/>
          <a:p>
            <a:pPr eaLnBrk="0" hangingPunct="0">
              <a:lnSpc>
                <a:spcPct val="150000"/>
              </a:lnSpc>
            </a:pPr>
            <a:r>
              <a:rPr lang="zh-CN" altLang="en-US" sz="3600" b="1" dirty="0">
                <a:latin typeface="华文中宋" panose="02010600040101010101" pitchFamily="2" charset="-122"/>
                <a:ea typeface="华文中宋" panose="02010600040101010101" pitchFamily="2" charset="-122"/>
              </a:rPr>
              <a:t>    </a:t>
            </a:r>
            <a:endParaRPr lang="zh-CN" altLang="en-US" sz="3600" b="1" dirty="0">
              <a:latin typeface="华文中宋" panose="02010600040101010101" pitchFamily="2" charset="-122"/>
              <a:ea typeface="华文中宋" panose="02010600040101010101" pitchFamily="2" charset="-122"/>
            </a:endParaRPr>
          </a:p>
          <a:p>
            <a:pPr algn="just">
              <a:lnSpc>
                <a:spcPct val="120000"/>
              </a:lnSpc>
              <a:spcBef>
                <a:spcPts val="1400"/>
              </a:spcBef>
            </a:pPr>
            <a:endParaRPr lang="en-US" altLang="zh-CN" sz="2800" b="1" dirty="0">
              <a:solidFill>
                <a:srgbClr val="FF0000"/>
              </a:solidFill>
              <a:latin typeface="等线" panose="02010600030101010101" pitchFamily="2" charset="-122"/>
            </a:endParaRPr>
          </a:p>
        </p:txBody>
      </p:sp>
      <p:sp>
        <p:nvSpPr>
          <p:cNvPr id="7" name="五边形 6"/>
          <p:cNvSpPr/>
          <p:nvPr/>
        </p:nvSpPr>
        <p:spPr>
          <a:xfrm>
            <a:off x="273049" y="300038"/>
            <a:ext cx="10085601"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lvl="0" fontAlgn="auto">
              <a:defRPr/>
            </a:pPr>
            <a:r>
              <a:rPr kumimoji="0" lang="zh-CN" altLang="en-US" sz="3200" b="1" i="0" u="none" strike="noStrike" kern="1200" cap="none" spc="0" normalizeH="0" baseline="0" noProof="0" dirty="0">
                <a:ln>
                  <a:noFill/>
                </a:ln>
                <a:solidFill>
                  <a:schemeClr val="bg1"/>
                </a:solidFill>
                <a:effectLst/>
                <a:uLnTx/>
                <a:uFillTx/>
                <a:latin typeface="方正粗黑宋简体" panose="02000000000000000000" pitchFamily="2" charset="-122"/>
                <a:ea typeface="方正粗黑宋简体" panose="02000000000000000000" pitchFamily="2" charset="-122"/>
                <a:cs typeface="+mn-cs"/>
              </a:rPr>
              <a:t>为实现中国梦注入青春能量</a:t>
            </a:r>
            <a:endParaRPr kumimoji="0" lang="zh-CN" altLang="en-US" sz="3200" b="1" i="0" u="none" strike="noStrike" kern="1200" cap="none" spc="0" normalizeH="0" baseline="0" noProof="0" dirty="0">
              <a:ln>
                <a:noFill/>
              </a:ln>
              <a:solidFill>
                <a:schemeClr val="bg1"/>
              </a:solidFill>
              <a:effectLst/>
              <a:uLnTx/>
              <a:uFillTx/>
              <a:latin typeface="方正粗黑宋简体" panose="02000000000000000000" pitchFamily="2" charset="-122"/>
              <a:ea typeface="方正粗黑宋简体" panose="02000000000000000000" pitchFamily="2" charset="-122"/>
              <a:cs typeface="+mn-cs"/>
            </a:endParaRPr>
          </a:p>
        </p:txBody>
      </p:sp>
      <p:sp>
        <p:nvSpPr>
          <p:cNvPr id="11" name="TextBox 10"/>
          <p:cNvSpPr txBox="1"/>
          <p:nvPr/>
        </p:nvSpPr>
        <p:spPr>
          <a:xfrm>
            <a:off x="831215" y="2012950"/>
            <a:ext cx="7600315" cy="3154680"/>
          </a:xfrm>
          <a:prstGeom prst="rect">
            <a:avLst/>
          </a:prstGeom>
          <a:noFill/>
        </p:spPr>
        <p:txBody>
          <a:bodyPr wrap="square" rtlCol="0">
            <a:spAutoFit/>
          </a:bodyPr>
          <a:lstStyle/>
          <a:p>
            <a:pPr>
              <a:lnSpc>
                <a:spcPct val="120000"/>
              </a:lnSpc>
            </a:pPr>
            <a:r>
              <a:rPr lang="en-US" altLang="zh-CN" dirty="0" smtClean="0"/>
              <a:t>       青年强，则国家强。当代中国青年生逢其时，施展才干的舞台无比广阔，实现梦想的前景无比光明。全党要把青年工作作为战略性工作来抓，用党的科学理论武装青年，用党的初心使命感召青年，做青年朋友的知心人、青年工作的热心人、青年群众的引路人。广大青年要坚定不移听党话、跟党走，怀抱梦想又脚踏实地，敢想敢为又善作善成，立志做有理想、敢担当、能吃苦、肯奋斗的新时代好青年，让青春在全面建设社会主义现代化国家的火热实践中绽放绚丽之花。</a:t>
            </a:r>
            <a:endParaRPr lang="en-US" altLang="zh-CN" dirty="0" smtClean="0"/>
          </a:p>
          <a:p>
            <a:pPr>
              <a:lnSpc>
                <a:spcPct val="120000"/>
              </a:lnSpc>
            </a:pPr>
            <a:r>
              <a:rPr lang="zh-CN" altLang="en-US" sz="4000" dirty="0" smtClean="0"/>
              <a:t>  </a:t>
            </a:r>
            <a:r>
              <a:rPr lang="zh-CN" altLang="en-US" sz="1600" dirty="0" smtClean="0"/>
              <a:t>——2022年10月16日，习近平在中国共产党第二十次全国代表大会上的报告</a:t>
            </a:r>
            <a:endParaRPr lang="zh-CN" altLang="en-US" sz="1600" dirty="0" smtClean="0"/>
          </a:p>
        </p:txBody>
      </p:sp>
      <p:pic>
        <p:nvPicPr>
          <p:cNvPr id="2" name="图片 1"/>
          <p:cNvPicPr>
            <a:picLocks noChangeAspect="1"/>
          </p:cNvPicPr>
          <p:nvPr/>
        </p:nvPicPr>
        <p:blipFill>
          <a:blip r:embed="rId1" cstate="print"/>
          <a:stretch>
            <a:fillRect/>
          </a:stretch>
        </p:blipFill>
        <p:spPr>
          <a:xfrm>
            <a:off x="8949690" y="1666240"/>
            <a:ext cx="2827655" cy="352615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
          <p:cNvSpPr txBox="1"/>
          <p:nvPr/>
        </p:nvSpPr>
        <p:spPr>
          <a:xfrm>
            <a:off x="3281363" y="1512888"/>
            <a:ext cx="5430837" cy="637675"/>
          </a:xfrm>
          <a:prstGeom prst="rect">
            <a:avLst/>
          </a:prstGeom>
          <a:noFill/>
          <a:ln w="9525">
            <a:noFill/>
          </a:ln>
        </p:spPr>
        <p:txBody>
          <a:bodyPr>
            <a:spAutoFit/>
          </a:bodyPr>
          <a:lstStyle/>
          <a:p>
            <a:pPr algn="ctr" eaLnBrk="0" hangingPunct="0">
              <a:lnSpc>
                <a:spcPct val="150000"/>
              </a:lnSpc>
            </a:pPr>
            <a:r>
              <a:rPr lang="zh-CN" altLang="en-US" sz="2800" b="1" dirty="0">
                <a:latin typeface="华文中宋" panose="02010600040101010101" pitchFamily="2" charset="-122"/>
                <a:ea typeface="华文中宋" panose="02010600040101010101" pitchFamily="2" charset="-122"/>
              </a:rPr>
              <a:t>   </a:t>
            </a:r>
            <a:endParaRPr lang="zh-CN" altLang="en-US" sz="2800" dirty="0">
              <a:latin typeface="等线" panose="02010600030101010101" pitchFamily="2" charset="-122"/>
            </a:endParaRPr>
          </a:p>
        </p:txBody>
      </p:sp>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b="1" noProof="0" dirty="0">
                <a:ln>
                  <a:noFill/>
                </a:ln>
                <a:solidFill>
                  <a:schemeClr val="bg1"/>
                </a:solidFill>
                <a:effectLst/>
                <a:uLnTx/>
                <a:uFillTx/>
                <a:latin typeface="方正粗黑宋简体" panose="02000000000000000000" pitchFamily="2" charset="-122"/>
                <a:ea typeface="方正粗黑宋简体" panose="02000000000000000000" pitchFamily="2" charset="-122"/>
                <a:sym typeface="+mn-ea"/>
              </a:rPr>
              <a:t>为实现中国梦注入青春能量</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sp>
        <p:nvSpPr>
          <p:cNvPr id="2" name="文本框 1"/>
          <p:cNvSpPr txBox="1"/>
          <p:nvPr/>
        </p:nvSpPr>
        <p:spPr>
          <a:xfrm>
            <a:off x="95250" y="2150745"/>
            <a:ext cx="4265295" cy="3107690"/>
          </a:xfrm>
          <a:prstGeom prst="rect">
            <a:avLst/>
          </a:prstGeom>
          <a:noFill/>
        </p:spPr>
        <p:txBody>
          <a:bodyPr wrap="square" rtlCol="0">
            <a:spAutoFit/>
          </a:bodyPr>
          <a:lstStyle/>
          <a:p>
            <a:r>
              <a:rPr lang="zh-CN" altLang="en-US" sz="2800">
                <a:solidFill>
                  <a:srgbClr val="0070C0"/>
                </a:solidFill>
              </a:rPr>
              <a:t>立鸿鹄志</a:t>
            </a:r>
            <a:r>
              <a:rPr lang="en-US" altLang="zh-CN" sz="2800">
                <a:solidFill>
                  <a:srgbClr val="0070C0"/>
                </a:solidFill>
              </a:rPr>
              <a:t> </a:t>
            </a:r>
            <a:r>
              <a:rPr lang="zh-CN" altLang="en-US" sz="2800">
                <a:solidFill>
                  <a:srgbClr val="0070C0"/>
                </a:solidFill>
              </a:rPr>
              <a:t>做奋斗者</a:t>
            </a:r>
            <a:endParaRPr lang="zh-CN" altLang="en-US" sz="2800">
              <a:solidFill>
                <a:srgbClr val="0070C0"/>
              </a:solidFill>
            </a:endParaRPr>
          </a:p>
          <a:p>
            <a:endParaRPr lang="zh-CN" altLang="en-US" sz="2800">
              <a:solidFill>
                <a:srgbClr val="0070C0"/>
              </a:solidFill>
            </a:endParaRPr>
          </a:p>
          <a:p>
            <a:endParaRPr lang="zh-CN" altLang="en-US" sz="2800">
              <a:solidFill>
                <a:srgbClr val="0070C0"/>
              </a:solidFill>
            </a:endParaRPr>
          </a:p>
          <a:p>
            <a:r>
              <a:rPr lang="zh-CN" altLang="en-US" sz="2800">
                <a:solidFill>
                  <a:srgbClr val="0070C0"/>
                </a:solidFill>
              </a:rPr>
              <a:t>心怀国之大者</a:t>
            </a:r>
            <a:r>
              <a:rPr lang="en-US" altLang="zh-CN" sz="2800">
                <a:solidFill>
                  <a:srgbClr val="0070C0"/>
                </a:solidFill>
              </a:rPr>
              <a:t> </a:t>
            </a:r>
            <a:r>
              <a:rPr lang="zh-CN" altLang="en-US" sz="2800">
                <a:solidFill>
                  <a:srgbClr val="0070C0"/>
                </a:solidFill>
              </a:rPr>
              <a:t>敢于担当</a:t>
            </a:r>
            <a:endParaRPr lang="zh-CN" altLang="en-US" sz="2800">
              <a:solidFill>
                <a:srgbClr val="0070C0"/>
              </a:solidFill>
            </a:endParaRPr>
          </a:p>
          <a:p>
            <a:endParaRPr lang="zh-CN" altLang="en-US" sz="2800">
              <a:solidFill>
                <a:srgbClr val="0070C0"/>
              </a:solidFill>
            </a:endParaRPr>
          </a:p>
          <a:p>
            <a:endParaRPr lang="zh-CN" altLang="en-US" sz="2800">
              <a:solidFill>
                <a:srgbClr val="0070C0"/>
              </a:solidFill>
            </a:endParaRPr>
          </a:p>
          <a:p>
            <a:r>
              <a:rPr lang="zh-CN" altLang="en-US" sz="2800">
                <a:solidFill>
                  <a:srgbClr val="0070C0"/>
                </a:solidFill>
              </a:rPr>
              <a:t>自觉躬身实践，知行合一</a:t>
            </a:r>
            <a:endParaRPr lang="zh-CN" altLang="en-US" sz="2800">
              <a:solidFill>
                <a:srgbClr val="0070C0"/>
              </a:solidFill>
            </a:endParaRPr>
          </a:p>
        </p:txBody>
      </p:sp>
      <p:pic>
        <p:nvPicPr>
          <p:cNvPr id="3" name="图片 2" descr="2019_05_15_746bd5d7384f4dd789e437127921f60c"/>
          <p:cNvPicPr>
            <a:picLocks noChangeAspect="1"/>
          </p:cNvPicPr>
          <p:nvPr/>
        </p:nvPicPr>
        <p:blipFill>
          <a:blip r:embed="rId1" cstate="print"/>
          <a:stretch>
            <a:fillRect/>
          </a:stretch>
        </p:blipFill>
        <p:spPr>
          <a:xfrm>
            <a:off x="4640580" y="1513205"/>
            <a:ext cx="1656080" cy="1764030"/>
          </a:xfrm>
          <a:prstGeom prst="rect">
            <a:avLst/>
          </a:prstGeom>
        </p:spPr>
      </p:pic>
      <p:pic>
        <p:nvPicPr>
          <p:cNvPr id="4" name="图片 3" descr="u=3160605113,2285746826&amp;fm=173&amp;s=F584B450C446655544B018000300E0D0&amp;w=500&amp;h=744&amp;img"/>
          <p:cNvPicPr>
            <a:picLocks noChangeAspect="1"/>
          </p:cNvPicPr>
          <p:nvPr/>
        </p:nvPicPr>
        <p:blipFill>
          <a:blip r:embed="rId2" cstate="print"/>
          <a:stretch>
            <a:fillRect/>
          </a:stretch>
        </p:blipFill>
        <p:spPr>
          <a:xfrm>
            <a:off x="7412990" y="1609090"/>
            <a:ext cx="1423035" cy="2117725"/>
          </a:xfrm>
          <a:prstGeom prst="rect">
            <a:avLst/>
          </a:prstGeom>
        </p:spPr>
      </p:pic>
      <p:pic>
        <p:nvPicPr>
          <p:cNvPr id="5" name="图片 4" descr="t01bb85e2b52fb1e524"/>
          <p:cNvPicPr>
            <a:picLocks noChangeAspect="1"/>
          </p:cNvPicPr>
          <p:nvPr/>
        </p:nvPicPr>
        <p:blipFill>
          <a:blip r:embed="rId3" cstate="print"/>
          <a:stretch>
            <a:fillRect/>
          </a:stretch>
        </p:blipFill>
        <p:spPr>
          <a:xfrm>
            <a:off x="9690100" y="1609090"/>
            <a:ext cx="1786255" cy="1985010"/>
          </a:xfrm>
          <a:prstGeom prst="rect">
            <a:avLst/>
          </a:prstGeom>
        </p:spPr>
      </p:pic>
      <p:sp>
        <p:nvSpPr>
          <p:cNvPr id="6" name="文本框 5"/>
          <p:cNvSpPr txBox="1"/>
          <p:nvPr/>
        </p:nvSpPr>
        <p:spPr>
          <a:xfrm>
            <a:off x="4551680" y="3888740"/>
            <a:ext cx="1887855" cy="922020"/>
          </a:xfrm>
          <a:prstGeom prst="rect">
            <a:avLst/>
          </a:prstGeom>
          <a:noFill/>
        </p:spPr>
        <p:txBody>
          <a:bodyPr wrap="square" rtlCol="0">
            <a:spAutoFit/>
          </a:bodyPr>
          <a:lstStyle/>
          <a:p>
            <a:r>
              <a:rPr lang="en-US" altLang="zh-CN"/>
              <a:t>        </a:t>
            </a:r>
            <a:r>
              <a:rPr lang="zh-CN" altLang="en-US"/>
              <a:t>墨子</a:t>
            </a:r>
            <a:endParaRPr lang="zh-CN" altLang="en-US"/>
          </a:p>
          <a:p>
            <a:endParaRPr lang="zh-CN" altLang="en-US"/>
          </a:p>
          <a:p>
            <a:r>
              <a:rPr lang="zh-CN" altLang="en-US"/>
              <a:t>志不强者智不达</a:t>
            </a:r>
            <a:endParaRPr lang="zh-CN" altLang="en-US"/>
          </a:p>
        </p:txBody>
      </p:sp>
      <p:sp>
        <p:nvSpPr>
          <p:cNvPr id="8" name="文本框 7"/>
          <p:cNvSpPr txBox="1"/>
          <p:nvPr/>
        </p:nvSpPr>
        <p:spPr>
          <a:xfrm>
            <a:off x="7130415" y="3917315"/>
            <a:ext cx="1983740" cy="922020"/>
          </a:xfrm>
          <a:prstGeom prst="rect">
            <a:avLst/>
          </a:prstGeom>
          <a:noFill/>
        </p:spPr>
        <p:txBody>
          <a:bodyPr wrap="square" rtlCol="0">
            <a:spAutoFit/>
          </a:bodyPr>
          <a:lstStyle/>
          <a:p>
            <a:r>
              <a:rPr lang="en-US" altLang="zh-CN"/>
              <a:t>       </a:t>
            </a:r>
            <a:r>
              <a:rPr lang="zh-CN" altLang="en-US"/>
              <a:t>诸葛亮</a:t>
            </a:r>
            <a:endParaRPr lang="zh-CN" altLang="en-US"/>
          </a:p>
          <a:p>
            <a:endParaRPr lang="zh-CN" altLang="en-US"/>
          </a:p>
          <a:p>
            <a:r>
              <a:rPr lang="en-US" altLang="zh-CN"/>
              <a:t>     </a:t>
            </a:r>
            <a:r>
              <a:rPr lang="zh-CN" altLang="en-US"/>
              <a:t>志当存高远</a:t>
            </a:r>
            <a:endParaRPr lang="zh-CN" altLang="en-US"/>
          </a:p>
        </p:txBody>
      </p:sp>
      <p:sp>
        <p:nvSpPr>
          <p:cNvPr id="9" name="文本框 8"/>
          <p:cNvSpPr txBox="1"/>
          <p:nvPr/>
        </p:nvSpPr>
        <p:spPr>
          <a:xfrm>
            <a:off x="9794875" y="3926840"/>
            <a:ext cx="1830705" cy="1198880"/>
          </a:xfrm>
          <a:prstGeom prst="rect">
            <a:avLst/>
          </a:prstGeom>
          <a:noFill/>
        </p:spPr>
        <p:txBody>
          <a:bodyPr wrap="square" rtlCol="0">
            <a:spAutoFit/>
          </a:bodyPr>
          <a:lstStyle/>
          <a:p>
            <a:r>
              <a:rPr lang="en-US" altLang="zh-CN"/>
              <a:t>     </a:t>
            </a:r>
            <a:r>
              <a:rPr lang="zh-CN" altLang="en-US"/>
              <a:t>王守仁</a:t>
            </a:r>
            <a:endParaRPr lang="zh-CN" altLang="en-US"/>
          </a:p>
          <a:p>
            <a:endParaRPr lang="zh-CN" altLang="en-US"/>
          </a:p>
          <a:p>
            <a:r>
              <a:rPr lang="zh-CN" altLang="en-US"/>
              <a:t>志不立，天下无可成之事</a:t>
            </a: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b="1" noProof="0" dirty="0">
                <a:ln>
                  <a:noFill/>
                </a:ln>
                <a:solidFill>
                  <a:schemeClr val="bg1"/>
                </a:solidFill>
                <a:effectLst/>
                <a:uLnTx/>
                <a:uFillTx/>
                <a:latin typeface="方正粗黑宋简体" panose="02000000000000000000" pitchFamily="2" charset="-122"/>
                <a:ea typeface="方正粗黑宋简体" panose="02000000000000000000" pitchFamily="2" charset="-122"/>
                <a:sym typeface="+mn-ea"/>
              </a:rPr>
              <a:t>为实现中国梦注入青春能量</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pic>
        <p:nvPicPr>
          <p:cNvPr id="3" name="图片 2" descr="1620529070451_60974fae159bb83d2ca5a1ac_副本"/>
          <p:cNvPicPr>
            <a:picLocks noChangeAspect="1"/>
          </p:cNvPicPr>
          <p:nvPr/>
        </p:nvPicPr>
        <p:blipFill>
          <a:blip r:embed="rId1" cstate="print"/>
          <a:stretch>
            <a:fillRect/>
          </a:stretch>
        </p:blipFill>
        <p:spPr>
          <a:xfrm>
            <a:off x="571500" y="1144905"/>
            <a:ext cx="5835650" cy="5535930"/>
          </a:xfrm>
          <a:prstGeom prst="rect">
            <a:avLst/>
          </a:prstGeom>
        </p:spPr>
      </p:pic>
      <p:pic>
        <p:nvPicPr>
          <p:cNvPr id="4" name="图片 3" descr="1620529070256_60974fae159bb83d2ca5a1aa"/>
          <p:cNvPicPr>
            <a:picLocks noChangeAspect="1"/>
          </p:cNvPicPr>
          <p:nvPr/>
        </p:nvPicPr>
        <p:blipFill>
          <a:blip r:embed="rId2" cstate="print"/>
          <a:stretch>
            <a:fillRect/>
          </a:stretch>
        </p:blipFill>
        <p:spPr>
          <a:xfrm>
            <a:off x="7161530" y="2016760"/>
            <a:ext cx="5030470" cy="3773170"/>
          </a:xfrm>
          <a:prstGeom prst="rect">
            <a:avLst/>
          </a:prstGeom>
        </p:spPr>
      </p:pic>
    </p:spTree>
  </p:cSld>
  <p:clrMapOvr>
    <a:masterClrMapping/>
  </p:clrMapOvr>
  <p:transition>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8" name="TextBox 1"/>
          <p:cNvSpPr txBox="1">
            <a:spLocks noChangeArrowheads="1"/>
          </p:cNvSpPr>
          <p:nvPr/>
        </p:nvSpPr>
        <p:spPr bwMode="auto">
          <a:xfrm>
            <a:off x="614148" y="1364776"/>
            <a:ext cx="10931857" cy="2676525"/>
          </a:xfrm>
          <a:prstGeom prst="rect">
            <a:avLst/>
          </a:prstGeom>
          <a:noFill/>
          <a:ln w="9525">
            <a:noFill/>
            <a:miter lim="800000"/>
          </a:ln>
        </p:spPr>
        <p:txBody>
          <a:bodyPr>
            <a:spAutoFit/>
          </a:bodyPr>
          <a:lstStyle/>
          <a:p>
            <a:pPr marR="0" defTabSz="914400" eaLnBrk="0" fontAlgn="auto" hangingPunct="0">
              <a:lnSpc>
                <a:spcPct val="150000"/>
              </a:lnSpc>
              <a:buClrTx/>
              <a:buSzTx/>
              <a:buFontTx/>
              <a:buNone/>
              <a:defRPr/>
            </a:pP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哭过，笑过，累过</a:t>
            </a:r>
            <a:endPar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0" fontAlgn="auto" hangingPunct="0">
              <a:lnSpc>
                <a:spcPct val="150000"/>
              </a:lnSpc>
              <a:buClrTx/>
              <a:buSzTx/>
              <a:buFontTx/>
              <a:buNone/>
              <a:defRPr/>
            </a:pPr>
            <a:r>
              <a:rPr kumimoji="0" lang="en-US" altLang="zh-CN"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爱过，痛过，奋斗过</a:t>
            </a:r>
            <a:endPar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0" fontAlgn="auto" hangingPunct="0">
              <a:lnSpc>
                <a:spcPct val="150000"/>
              </a:lnSpc>
              <a:buClrTx/>
              <a:buSzTx/>
              <a:buFontTx/>
              <a:buNone/>
              <a:defRPr/>
            </a:pPr>
            <a:r>
              <a:rPr kumimoji="0" lang="en-US" altLang="zh-CN"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这是最美的青春记忆</a:t>
            </a:r>
            <a:endPar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0" fontAlgn="auto" hangingPunct="0">
              <a:lnSpc>
                <a:spcPct val="150000"/>
              </a:lnSpc>
              <a:buClrTx/>
              <a:buSzTx/>
              <a:buFontTx/>
              <a:buNone/>
              <a:defRPr/>
            </a:pPr>
            <a:r>
              <a:rPr kumimoji="0" lang="en-US" altLang="zh-CN"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这是属于他们的青春荣光</a:t>
            </a:r>
            <a:endParaRPr kumimoji="0" lang="zh-CN" altLang="en-US" sz="28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43012" name="Picture 3"/>
          <p:cNvPicPr>
            <a:picLocks noChangeAspect="1"/>
          </p:cNvPicPr>
          <p:nvPr/>
        </p:nvPicPr>
        <p:blipFill>
          <a:blip r:embed="rId1" cstate="print"/>
          <a:stretch>
            <a:fillRect/>
          </a:stretch>
        </p:blipFill>
        <p:spPr>
          <a:xfrm>
            <a:off x="9906000" y="6169025"/>
            <a:ext cx="2084388" cy="688975"/>
          </a:xfrm>
          <a:prstGeom prst="rect">
            <a:avLst/>
          </a:prstGeom>
          <a:noFill/>
          <a:ln w="9525">
            <a:noFill/>
          </a:ln>
        </p:spPr>
      </p:pic>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rPr>
              <a:t>战</a:t>
            </a:r>
            <a:r>
              <a:rPr kumimoji="0" lang="en-US" altLang="zh-CN"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rPr>
              <a:t>疫</a:t>
            </a:r>
            <a:r>
              <a:rPr kumimoji="0" lang="en-US" altLang="zh-CN"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rPr>
              <a:t>中的逆行青春</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pic>
        <p:nvPicPr>
          <p:cNvPr id="37892" name="图片 4"/>
          <p:cNvPicPr>
            <a:picLocks noChangeAspect="1"/>
          </p:cNvPicPr>
          <p:nvPr/>
        </p:nvPicPr>
        <p:blipFill>
          <a:blip r:embed="rId2" cstate="print"/>
          <a:stretch>
            <a:fillRect/>
          </a:stretch>
        </p:blipFill>
        <p:spPr>
          <a:xfrm>
            <a:off x="343535" y="4176395"/>
            <a:ext cx="1717040" cy="2388235"/>
          </a:xfrm>
          <a:prstGeom prst="rect">
            <a:avLst/>
          </a:prstGeom>
          <a:noFill/>
          <a:ln w="9525">
            <a:noFill/>
          </a:ln>
        </p:spPr>
      </p:pic>
      <p:pic>
        <p:nvPicPr>
          <p:cNvPr id="37893" name="图片 5"/>
          <p:cNvPicPr>
            <a:picLocks noChangeAspect="1"/>
          </p:cNvPicPr>
          <p:nvPr/>
        </p:nvPicPr>
        <p:blipFill>
          <a:blip r:embed="rId3" cstate="print"/>
          <a:stretch>
            <a:fillRect/>
          </a:stretch>
        </p:blipFill>
        <p:spPr>
          <a:xfrm>
            <a:off x="2712085" y="4213860"/>
            <a:ext cx="1566545" cy="2350770"/>
          </a:xfrm>
          <a:prstGeom prst="rect">
            <a:avLst/>
          </a:prstGeom>
          <a:noFill/>
          <a:ln w="9525">
            <a:noFill/>
          </a:ln>
        </p:spPr>
      </p:pic>
      <p:pic>
        <p:nvPicPr>
          <p:cNvPr id="37891" name="图片 3"/>
          <p:cNvPicPr>
            <a:picLocks noChangeAspect="1"/>
          </p:cNvPicPr>
          <p:nvPr/>
        </p:nvPicPr>
        <p:blipFill>
          <a:blip r:embed="rId4" cstate="print"/>
          <a:stretch>
            <a:fillRect/>
          </a:stretch>
        </p:blipFill>
        <p:spPr>
          <a:xfrm>
            <a:off x="7102158" y="4143058"/>
            <a:ext cx="2157412" cy="2552700"/>
          </a:xfrm>
          <a:prstGeom prst="rect">
            <a:avLst/>
          </a:prstGeom>
          <a:noFill/>
          <a:ln w="9525">
            <a:noFill/>
          </a:ln>
        </p:spPr>
      </p:pic>
      <p:pic>
        <p:nvPicPr>
          <p:cNvPr id="37896" name="图片 8"/>
          <p:cNvPicPr>
            <a:picLocks noChangeAspect="1"/>
          </p:cNvPicPr>
          <p:nvPr/>
        </p:nvPicPr>
        <p:blipFill>
          <a:blip r:embed="rId5" cstate="print"/>
          <a:stretch>
            <a:fillRect/>
          </a:stretch>
        </p:blipFill>
        <p:spPr>
          <a:xfrm>
            <a:off x="7102475" y="1364298"/>
            <a:ext cx="1843088" cy="2393950"/>
          </a:xfrm>
          <a:prstGeom prst="rect">
            <a:avLst/>
          </a:prstGeom>
          <a:noFill/>
          <a:ln w="9525">
            <a:noFill/>
          </a:ln>
        </p:spPr>
      </p:pic>
      <p:pic>
        <p:nvPicPr>
          <p:cNvPr id="37889" name="图片 1"/>
          <p:cNvPicPr>
            <a:picLocks noChangeAspect="1"/>
          </p:cNvPicPr>
          <p:nvPr/>
        </p:nvPicPr>
        <p:blipFill>
          <a:blip r:embed="rId6" cstate="print"/>
          <a:stretch>
            <a:fillRect/>
          </a:stretch>
        </p:blipFill>
        <p:spPr>
          <a:xfrm>
            <a:off x="9833293" y="1247775"/>
            <a:ext cx="1895475" cy="2627313"/>
          </a:xfrm>
          <a:prstGeom prst="rect">
            <a:avLst/>
          </a:prstGeom>
          <a:noFill/>
          <a:ln w="9525">
            <a:noFill/>
          </a:ln>
        </p:spPr>
      </p:pic>
      <p:pic>
        <p:nvPicPr>
          <p:cNvPr id="37890" name="图片 2"/>
          <p:cNvPicPr>
            <a:picLocks noChangeAspect="1"/>
          </p:cNvPicPr>
          <p:nvPr/>
        </p:nvPicPr>
        <p:blipFill>
          <a:blip r:embed="rId7" cstate="print"/>
          <a:stretch>
            <a:fillRect/>
          </a:stretch>
        </p:blipFill>
        <p:spPr>
          <a:xfrm>
            <a:off x="5039043" y="4222433"/>
            <a:ext cx="1797050" cy="2393950"/>
          </a:xfrm>
          <a:prstGeom prst="rect">
            <a:avLst/>
          </a:prstGeom>
          <a:noFill/>
          <a:ln w="9525">
            <a:noFill/>
          </a:ln>
        </p:spPr>
      </p:pic>
      <p:pic>
        <p:nvPicPr>
          <p:cNvPr id="2" name="图片 1" descr="4487fc424ad32161f10904"/>
          <p:cNvPicPr>
            <a:picLocks noChangeAspect="1"/>
          </p:cNvPicPr>
          <p:nvPr/>
        </p:nvPicPr>
        <p:blipFill>
          <a:blip r:embed="rId8" cstate="print"/>
          <a:stretch>
            <a:fillRect/>
          </a:stretch>
        </p:blipFill>
        <p:spPr>
          <a:xfrm>
            <a:off x="9594850" y="4144010"/>
            <a:ext cx="2527935" cy="271335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五边形 21"/>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b="1" noProof="0" dirty="0">
                <a:ln>
                  <a:noFill/>
                </a:ln>
                <a:solidFill>
                  <a:schemeClr val="bg1"/>
                </a:solidFill>
                <a:effectLst/>
                <a:uLnTx/>
                <a:uFillTx/>
                <a:latin typeface="方正粗黑宋简体" panose="02000000000000000000" pitchFamily="2" charset="-122"/>
                <a:ea typeface="方正粗黑宋简体" panose="02000000000000000000" pitchFamily="2" charset="-122"/>
                <a:sym typeface="+mn-ea"/>
              </a:rPr>
              <a:t>为实现中国梦注入青春能量</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pic>
        <p:nvPicPr>
          <p:cNvPr id="100" name="图片 99"/>
          <p:cNvPicPr/>
          <p:nvPr/>
        </p:nvPicPr>
        <p:blipFill>
          <a:blip r:embed="rId1" cstate="print"/>
          <a:stretch>
            <a:fillRect/>
          </a:stretch>
        </p:blipFill>
        <p:spPr>
          <a:xfrm>
            <a:off x="472440" y="1317625"/>
            <a:ext cx="5270500" cy="5461635"/>
          </a:xfrm>
          <a:prstGeom prst="rect">
            <a:avLst/>
          </a:prstGeom>
          <a:noFill/>
          <a:ln w="9525">
            <a:noFill/>
          </a:ln>
        </p:spPr>
      </p:pic>
      <p:pic>
        <p:nvPicPr>
          <p:cNvPr id="2" name="图片 1"/>
          <p:cNvPicPr/>
          <p:nvPr/>
        </p:nvPicPr>
        <p:blipFill>
          <a:blip r:embed="rId2"/>
          <a:stretch>
            <a:fillRect/>
          </a:stretch>
        </p:blipFill>
        <p:spPr>
          <a:xfrm>
            <a:off x="6619240" y="1316990"/>
            <a:ext cx="4899025" cy="5462270"/>
          </a:xfrm>
          <a:prstGeom prst="rect">
            <a:avLst/>
          </a:prstGeom>
          <a:noFill/>
          <a:ln w="9525">
            <a:noFill/>
          </a:ln>
        </p:spPr>
      </p:pic>
    </p:spTree>
  </p:cSld>
  <p:clrMapOvr>
    <a:masterClrMapping/>
  </p:clrMapOvr>
  <p:transition>
    <p:pull dir="l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custDataLst>
              <p:tags r:id="rId1"/>
            </p:custDataLst>
          </p:nvPr>
        </p:nvSpPr>
        <p:spPr>
          <a:xfrm>
            <a:off x="490718" y="2227220"/>
            <a:ext cx="6198870" cy="3507740"/>
          </a:xfrm>
          <a:prstGeom prst="roundRect">
            <a:avLst>
              <a:gd name="adj" fmla="val 0"/>
            </a:avLst>
          </a:prstGeom>
          <a:no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Arial" panose="020B0604020202020204" pitchFamily="34" charset="0"/>
              <a:ea typeface="楷体" panose="02010609060101010101" charset="-122"/>
              <a:sym typeface="Arial" panose="020B0604020202020204" pitchFamily="34" charset="0"/>
            </a:endParaRPr>
          </a:p>
        </p:txBody>
      </p:sp>
      <p:sp>
        <p:nvSpPr>
          <p:cNvPr id="100" name="文本框 99"/>
          <p:cNvSpPr txBox="1"/>
          <p:nvPr/>
        </p:nvSpPr>
        <p:spPr>
          <a:xfrm>
            <a:off x="490718" y="2227220"/>
            <a:ext cx="6273800" cy="3415030"/>
          </a:xfrm>
          <a:prstGeom prst="rect">
            <a:avLst/>
          </a:prstGeom>
          <a:noFill/>
          <a:ln w="9525">
            <a:noFill/>
          </a:ln>
        </p:spPr>
        <p:txBody>
          <a:bodyPr wrap="square">
            <a:spAutoFit/>
          </a:bodyPr>
          <a:lstStyle/>
          <a:p>
            <a:pPr indent="358140" fontAlgn="auto">
              <a:lnSpc>
                <a:spcPct val="150000"/>
              </a:lnSpc>
            </a:pPr>
            <a:r>
              <a:rPr lang="zh-CN" sz="2400">
                <a:latin typeface="微软雅黑" panose="020B0503020204020204" pitchFamily="34" charset="-122"/>
                <a:ea typeface="微软雅黑" panose="020B0503020204020204" pitchFamily="34" charset="-122"/>
              </a:rPr>
              <a:t>我们现在迎来了从站起来、富起来到强起来的阶段，我们要</a:t>
            </a:r>
            <a:r>
              <a:rPr lang="zh-CN" sz="2400">
                <a:solidFill>
                  <a:schemeClr val="tx1"/>
                </a:solidFill>
                <a:latin typeface="微软雅黑" panose="020B0503020204020204" pitchFamily="34" charset="-122"/>
                <a:ea typeface="微软雅黑" panose="020B0503020204020204" pitchFamily="34" charset="-122"/>
              </a:rPr>
              <a:t>把</a:t>
            </a:r>
            <a:r>
              <a:rPr lang="zh-CN" sz="2400" b="1">
                <a:solidFill>
                  <a:schemeClr val="tx1"/>
                </a:solidFill>
                <a:latin typeface="微软雅黑" panose="020B0503020204020204" pitchFamily="34" charset="-122"/>
                <a:ea typeface="微软雅黑" panose="020B0503020204020204" pitchFamily="34" charset="-122"/>
              </a:rPr>
              <a:t>学习的具体目标同民族复兴的宏大目标</a:t>
            </a:r>
            <a:r>
              <a:rPr lang="zh-CN" sz="2400">
                <a:solidFill>
                  <a:schemeClr val="tx1"/>
                </a:solidFill>
                <a:latin typeface="微软雅黑" panose="020B0503020204020204" pitchFamily="34" charset="-122"/>
                <a:ea typeface="微软雅黑" panose="020B0503020204020204" pitchFamily="34" charset="-122"/>
              </a:rPr>
              <a:t>结</a:t>
            </a:r>
            <a:r>
              <a:rPr lang="zh-CN" sz="2400">
                <a:latin typeface="微软雅黑" panose="020B0503020204020204" pitchFamily="34" charset="-122"/>
                <a:ea typeface="微软雅黑" panose="020B0503020204020204" pitchFamily="34" charset="-122"/>
              </a:rPr>
              <a:t>合起来，为之而奋斗。只有把</a:t>
            </a:r>
            <a:r>
              <a:rPr lang="zh-CN" sz="2400" b="1">
                <a:latin typeface="微软雅黑" panose="020B0503020204020204" pitchFamily="34" charset="-122"/>
                <a:ea typeface="微软雅黑" panose="020B0503020204020204" pitchFamily="34" charset="-122"/>
              </a:rPr>
              <a:t>小我融入大我</a:t>
            </a:r>
            <a:r>
              <a:rPr lang="zh-CN" sz="2400">
                <a:latin typeface="微软雅黑" panose="020B0503020204020204" pitchFamily="34" charset="-122"/>
                <a:ea typeface="微软雅黑" panose="020B0503020204020204" pitchFamily="34" charset="-122"/>
              </a:rPr>
              <a:t>，才会有海一样的胸怀，山一样的崇高。</a:t>
            </a:r>
            <a:endParaRPr lang="zh-CN" sz="2400">
              <a:latin typeface="微软雅黑" panose="020B0503020204020204" pitchFamily="34" charset="-122"/>
              <a:ea typeface="微软雅黑" panose="020B0503020204020204" pitchFamily="34" charset="-122"/>
            </a:endParaRPr>
          </a:p>
          <a:p>
            <a:pPr indent="358140" algn="r" fontAlgn="auto">
              <a:lnSpc>
                <a:spcPct val="150000"/>
              </a:lnSpc>
            </a:pP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习近平</a:t>
            </a:r>
            <a:endParaRPr lang="zh-CN" altLang="en-US" sz="240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7018518" y="2227220"/>
            <a:ext cx="4840605" cy="3895725"/>
          </a:xfrm>
          <a:prstGeom prst="rect">
            <a:avLst/>
          </a:prstGeom>
        </p:spPr>
      </p:pic>
      <p:sp>
        <p:nvSpPr>
          <p:cNvPr id="6" name="文本框 5"/>
          <p:cNvSpPr txBox="1"/>
          <p:nvPr/>
        </p:nvSpPr>
        <p:spPr>
          <a:xfrm>
            <a:off x="1373712" y="360012"/>
            <a:ext cx="5845869" cy="645160"/>
          </a:xfrm>
          <a:prstGeom prst="rect">
            <a:avLst/>
          </a:prstGeom>
          <a:noFill/>
        </p:spPr>
        <p:txBody>
          <a:bodyPr wrap="square">
            <a:spAutoFit/>
          </a:bodyPr>
          <a:lstStyle/>
          <a:p>
            <a:r>
              <a:rPr lang="zh-CN" altLang="en-US" sz="3600" b="1" dirty="0"/>
              <a:t>总结</a:t>
            </a:r>
            <a:endParaRPr lang="zh-CN" altLang="en-US" sz="3600"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1114425" y="2003108"/>
            <a:ext cx="5386388" cy="4707890"/>
          </a:xfrm>
          <a:prstGeom prst="rect">
            <a:avLst/>
          </a:prstGeom>
          <a:noFill/>
          <a:ln w="9525">
            <a:noFill/>
          </a:ln>
        </p:spPr>
        <p:txBody>
          <a:bodyPr>
            <a:spAutoFit/>
          </a:bodyPr>
          <a:lstStyle/>
          <a:p>
            <a:pPr eaLnBrk="0" hangingPunct="0">
              <a:lnSpc>
                <a:spcPct val="150000"/>
              </a:lnSpc>
            </a:pPr>
            <a:r>
              <a:rPr lang="en-US" altLang="zh-CN" sz="2400" b="1" dirty="0">
                <a:latin typeface="华文中宋" panose="02010600040101010101" pitchFamily="2" charset="-122"/>
                <a:ea typeface="华文中宋" panose="02010600040101010101" pitchFamily="2" charset="-122"/>
              </a:rPr>
              <a:t>      </a:t>
            </a:r>
            <a:r>
              <a:rPr lang="zh-CN" altLang="en-US" sz="2400" b="1" dirty="0">
                <a:latin typeface="华文中宋" panose="02010600040101010101" pitchFamily="2" charset="-122"/>
                <a:ea typeface="华文中宋" panose="02010600040101010101" pitchFamily="2" charset="-122"/>
              </a:rPr>
              <a:t>青春只有在为祖国和人民的真诚奉献中才能更加绚丽多彩，人生只有融入国家和民族的伟大事业才能闪闪发光。我们立长志，有担当，要躬行，勇担中华民族伟大复兴之大任，放飞青春梦想，实现人生理想，从而为实现中国梦注入我们的青春能量。</a:t>
            </a:r>
            <a:endParaRPr lang="zh-CN" altLang="en-US" sz="2400" b="1" dirty="0">
              <a:latin typeface="华文中宋" panose="02010600040101010101" pitchFamily="2" charset="-122"/>
              <a:ea typeface="华文中宋" panose="02010600040101010101" pitchFamily="2" charset="-122"/>
              <a:sym typeface="+mn-ea"/>
            </a:endParaRPr>
          </a:p>
          <a:p>
            <a:pPr algn="ctr" eaLnBrk="0" hangingPunct="0">
              <a:lnSpc>
                <a:spcPct val="150000"/>
              </a:lnSpc>
            </a:pPr>
            <a:r>
              <a:rPr lang="zh-CN" altLang="en-US" sz="3200" b="1" dirty="0">
                <a:latin typeface="华文中宋" panose="02010600040101010101" pitchFamily="2" charset="-122"/>
                <a:ea typeface="华文中宋" panose="02010600040101010101" pitchFamily="2" charset="-122"/>
                <a:sym typeface="+mn-ea"/>
              </a:rPr>
              <a:t> </a:t>
            </a:r>
            <a:r>
              <a:rPr lang="en-US" altLang="zh-CN" sz="3200" b="1" dirty="0">
                <a:latin typeface="华文中宋" panose="02010600040101010101" pitchFamily="2" charset="-122"/>
                <a:ea typeface="华文中宋" panose="02010600040101010101" pitchFamily="2" charset="-122"/>
                <a:sym typeface="+mn-ea"/>
              </a:rPr>
              <a:t>     </a:t>
            </a:r>
            <a:endParaRPr lang="zh-CN" altLang="en-US" sz="3200" b="1" dirty="0">
              <a:latin typeface="华文中宋" panose="02010600040101010101" pitchFamily="2" charset="-122"/>
              <a:ea typeface="华文中宋" panose="02010600040101010101" pitchFamily="2" charset="-122"/>
            </a:endParaRPr>
          </a:p>
        </p:txBody>
      </p:sp>
      <p:sp>
        <p:nvSpPr>
          <p:cNvPr id="7" name="五边形 6"/>
          <p:cNvSpPr/>
          <p:nvPr/>
        </p:nvSpPr>
        <p:spPr>
          <a:xfrm>
            <a:off x="573088" y="57308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b="1" noProof="0" dirty="0">
                <a:ln>
                  <a:noFill/>
                </a:ln>
                <a:solidFill>
                  <a:schemeClr val="bg1"/>
                </a:solidFill>
                <a:effectLst/>
                <a:uLnTx/>
                <a:uFillTx/>
                <a:latin typeface="方正粗黑宋简体" panose="02000000000000000000" pitchFamily="2" charset="-122"/>
                <a:ea typeface="方正粗黑宋简体" panose="02000000000000000000" pitchFamily="2" charset="-122"/>
                <a:sym typeface="+mn-ea"/>
              </a:rPr>
              <a:t>为实现中国梦注入青春能量</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pic>
        <p:nvPicPr>
          <p:cNvPr id="48133" name="Picture 3"/>
          <p:cNvPicPr>
            <a:picLocks noChangeAspect="1"/>
          </p:cNvPicPr>
          <p:nvPr/>
        </p:nvPicPr>
        <p:blipFill>
          <a:blip r:embed="rId1" cstate="print"/>
          <a:stretch>
            <a:fillRect/>
          </a:stretch>
        </p:blipFill>
        <p:spPr>
          <a:xfrm>
            <a:off x="9045575" y="6169025"/>
            <a:ext cx="2084388" cy="688975"/>
          </a:xfrm>
          <a:prstGeom prst="rect">
            <a:avLst/>
          </a:prstGeom>
          <a:noFill/>
          <a:ln w="9525">
            <a:noFill/>
          </a:ln>
        </p:spPr>
      </p:pic>
      <p:pic>
        <p:nvPicPr>
          <p:cNvPr id="101" name="图片 100"/>
          <p:cNvPicPr/>
          <p:nvPr/>
        </p:nvPicPr>
        <p:blipFill>
          <a:blip r:embed="rId2" cstate="print"/>
          <a:stretch>
            <a:fillRect/>
          </a:stretch>
        </p:blipFill>
        <p:spPr>
          <a:xfrm>
            <a:off x="8016240" y="2003425"/>
            <a:ext cx="3366770" cy="4748530"/>
          </a:xfrm>
          <a:prstGeom prst="rect">
            <a:avLst/>
          </a:prstGeom>
          <a:noFill/>
          <a:ln w="9525">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五边形 6"/>
          <p:cNvSpPr/>
          <p:nvPr/>
        </p:nvSpPr>
        <p:spPr>
          <a:xfrm>
            <a:off x="273050" y="300038"/>
            <a:ext cx="604520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rPr>
              <a:t>本专题教学重点与难点</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8652" y="2109497"/>
            <a:ext cx="3294915" cy="3294915"/>
          </a:xfrm>
          <a:prstGeom prst="rect">
            <a:avLst/>
          </a:prstGeom>
        </p:spPr>
      </p:pic>
      <p:sp>
        <p:nvSpPr>
          <p:cNvPr id="8193" name="文本占位符 51202"/>
          <p:cNvSpPr>
            <a:spLocks noGrp="1" noChangeArrowheads="1"/>
          </p:cNvSpPr>
          <p:nvPr>
            <p:ph idx="1"/>
          </p:nvPr>
        </p:nvSpPr>
        <p:spPr>
          <a:xfrm>
            <a:off x="4387850" y="1872615"/>
            <a:ext cx="6433820" cy="3531870"/>
          </a:xfrm>
        </p:spPr>
        <p:txBody>
          <a:bodyPr/>
          <a:p>
            <a:pPr marL="0" indent="0" algn="l">
              <a:buNone/>
            </a:pPr>
            <a:r>
              <a:rPr lang="en-US" altLang="zh-CN" sz="2800" b="1" dirty="0">
                <a:solidFill>
                  <a:srgbClr val="96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dirty="0">
                <a:solidFill>
                  <a:srgbClr val="960000"/>
                </a:solidFill>
                <a:latin typeface="华文中宋" panose="02010600040101010101" pitchFamily="2" charset="-122"/>
                <a:ea typeface="华文中宋" panose="02010600040101010101" pitchFamily="2" charset="-122"/>
                <a:cs typeface="华文中宋" panose="02010600040101010101" pitchFamily="2" charset="-122"/>
              </a:rPr>
              <a:t>教学重点</a:t>
            </a:r>
            <a:r>
              <a:rPr lang="en-US" altLang="zh-CN" sz="2800" b="1" dirty="0">
                <a:solidFill>
                  <a:srgbClr val="960000"/>
                </a:solidFill>
                <a:latin typeface="华文中宋" panose="02010600040101010101" pitchFamily="2" charset="-122"/>
                <a:ea typeface="华文中宋" panose="02010600040101010101" pitchFamily="2" charset="-122"/>
                <a:cs typeface="华文中宋" panose="02010600040101010101" pitchFamily="2" charset="-122"/>
              </a:rPr>
              <a:t>】</a:t>
            </a:r>
            <a:endParaRPr lang="en-US" altLang="zh-CN" sz="2800" b="1" dirty="0">
              <a:solidFill>
                <a:srgbClr val="960000"/>
              </a:solidFill>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en-US" altLang="zh-CN" sz="2800" b="1" dirty="0">
                <a:latin typeface="华文中宋" panose="02010600040101010101" pitchFamily="2" charset="-122"/>
                <a:ea typeface="华文中宋" panose="02010600040101010101" pitchFamily="2" charset="-122"/>
                <a:cs typeface="华文中宋" panose="02010600040101010101" pitchFamily="2" charset="-122"/>
              </a:rPr>
              <a:t>1</a:t>
            </a:r>
            <a:r>
              <a:rPr lang="en-US" altLang="zh-CN" sz="2800" b="1" dirty="0" smtClean="0">
                <a:latin typeface="华文中宋" panose="02010600040101010101" pitchFamily="2" charset="-122"/>
                <a:ea typeface="华文中宋" panose="02010600040101010101" pitchFamily="2" charset="-122"/>
                <a:cs typeface="华文中宋" panose="02010600040101010101" pitchFamily="2" charset="-122"/>
              </a:rPr>
              <a:t>.</a:t>
            </a:r>
            <a:r>
              <a:rPr lang="zh-CN" altLang="zh-CN" sz="2800" b="1" dirty="0" smtClean="0">
                <a:latin typeface="华文中宋" panose="02010600040101010101" pitchFamily="2" charset="-122"/>
                <a:ea typeface="华文中宋" panose="02010600040101010101" pitchFamily="2" charset="-122"/>
                <a:cs typeface="华文中宋" panose="02010600040101010101" pitchFamily="2" charset="-122"/>
              </a:rPr>
              <a:t>理想与现实的矛盾</a:t>
            </a:r>
            <a:endParaRPr lang="en-US" altLang="zh-CN" sz="2800" b="1" dirty="0" smtClean="0">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en-US" altLang="zh-CN" sz="2800" b="1" dirty="0" smtClean="0">
                <a:latin typeface="华文中宋" panose="02010600040101010101" pitchFamily="2" charset="-122"/>
                <a:ea typeface="华文中宋" panose="02010600040101010101" pitchFamily="2" charset="-122"/>
                <a:cs typeface="华文中宋" panose="02010600040101010101" pitchFamily="2" charset="-122"/>
              </a:rPr>
              <a:t>2.</a:t>
            </a:r>
            <a:r>
              <a:rPr lang="zh-CN" altLang="en-US" sz="2800" b="1" dirty="0" smtClean="0">
                <a:latin typeface="华文中宋" panose="02010600040101010101" pitchFamily="2" charset="-122"/>
                <a:ea typeface="华文中宋" panose="02010600040101010101" pitchFamily="2" charset="-122"/>
                <a:cs typeface="华文中宋" panose="02010600040101010101" pitchFamily="2" charset="-122"/>
              </a:rPr>
              <a:t>个人理想与社会理想的有机统一</a:t>
            </a:r>
            <a:endParaRPr lang="en-US" altLang="zh-CN" sz="2800" b="1" dirty="0" smtClean="0">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endParaRPr lang="zh-CN" altLang="en-US" sz="2800" b="1" dirty="0">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en-US" altLang="zh-CN" sz="2800" b="1" dirty="0">
                <a:solidFill>
                  <a:srgbClr val="96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dirty="0">
                <a:solidFill>
                  <a:srgbClr val="960000"/>
                </a:solidFill>
                <a:latin typeface="华文中宋" panose="02010600040101010101" pitchFamily="2" charset="-122"/>
                <a:ea typeface="华文中宋" panose="02010600040101010101" pitchFamily="2" charset="-122"/>
                <a:cs typeface="华文中宋" panose="02010600040101010101" pitchFamily="2" charset="-122"/>
              </a:rPr>
              <a:t>教学难点</a:t>
            </a:r>
            <a:r>
              <a:rPr lang="en-US" altLang="zh-CN" sz="2800" b="1" dirty="0">
                <a:solidFill>
                  <a:srgbClr val="960000"/>
                </a:solidFill>
                <a:latin typeface="华文中宋" panose="02010600040101010101" pitchFamily="2" charset="-122"/>
                <a:ea typeface="华文中宋" panose="02010600040101010101" pitchFamily="2" charset="-122"/>
                <a:cs typeface="华文中宋" panose="02010600040101010101" pitchFamily="2" charset="-122"/>
              </a:rPr>
              <a:t>】</a:t>
            </a:r>
            <a:endParaRPr lang="en-US" altLang="zh-CN" sz="2800" b="1" dirty="0">
              <a:solidFill>
                <a:srgbClr val="960000"/>
              </a:solidFill>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en-US" altLang="zh-CN" sz="2800" b="1" dirty="0">
                <a:latin typeface="华文中宋" panose="02010600040101010101" pitchFamily="2" charset="-122"/>
                <a:ea typeface="华文中宋" panose="02010600040101010101" pitchFamily="2" charset="-122"/>
                <a:cs typeface="华文中宋" panose="02010600040101010101" pitchFamily="2" charset="-122"/>
              </a:rPr>
              <a:t>1</a:t>
            </a:r>
            <a:r>
              <a:rPr lang="en-US" altLang="zh-CN" sz="2800" b="1" dirty="0"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dirty="0" smtClean="0">
                <a:latin typeface="华文中宋" panose="02010600040101010101" pitchFamily="2" charset="-122"/>
                <a:ea typeface="华文中宋" panose="02010600040101010101" pitchFamily="2" charset="-122"/>
                <a:cs typeface="华文中宋" panose="02010600040101010101" pitchFamily="2" charset="-122"/>
              </a:rPr>
              <a:t>大学生实现理想的路径</a:t>
            </a:r>
            <a:endParaRPr lang="en-US" altLang="zh-CN" sz="2800" b="1" dirty="0" smtClean="0">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endParaRPr lang="zh-CN" altLang="en-US" sz="2800" b="1" dirty="0" smtClean="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边形 6"/>
          <p:cNvSpPr/>
          <p:nvPr/>
        </p:nvSpPr>
        <p:spPr>
          <a:xfrm>
            <a:off x="573088" y="57308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思考</a:t>
            </a:r>
            <a:r>
              <a:rPr kumimoji="0" lang="zh-CN" altLang="en-US" sz="3200" b="1" i="0" u="none" strike="noStrike" kern="1200" cap="none" spc="0" normalizeH="0" baseline="0" noProof="0" dirty="0">
                <a:ln>
                  <a:noFill/>
                </a:ln>
                <a:solidFill>
                  <a:schemeClr val="bg1"/>
                </a:solidFill>
                <a:effectLst/>
                <a:uLnTx/>
                <a:uFillTx/>
                <a:latin typeface="方正粗黑宋简体" panose="02000000000000000000" pitchFamily="2" charset="-122"/>
                <a:ea typeface="方正粗黑宋简体" panose="02000000000000000000" pitchFamily="2" charset="-122"/>
                <a:cs typeface="+mn-cs"/>
              </a:rPr>
              <a:t>：</a:t>
            </a:r>
            <a:endParaRPr kumimoji="0" lang="zh-CN" altLang="en-US" sz="3200" b="1" i="0" u="none" strike="noStrike" kern="1200" cap="none" spc="0" normalizeH="0" baseline="0" noProof="0" dirty="0">
              <a:ln>
                <a:noFill/>
              </a:ln>
              <a:solidFill>
                <a:schemeClr val="bg1"/>
              </a:solidFill>
              <a:effectLst/>
              <a:uLnTx/>
              <a:uFillTx/>
              <a:latin typeface="方正粗黑宋简体" panose="02000000000000000000" pitchFamily="2" charset="-122"/>
              <a:ea typeface="方正粗黑宋简体" panose="02000000000000000000" pitchFamily="2" charset="-122"/>
              <a:cs typeface="+mn-cs"/>
            </a:endParaRPr>
          </a:p>
        </p:txBody>
      </p:sp>
      <p:pic>
        <p:nvPicPr>
          <p:cNvPr id="100" name="图片 99"/>
          <p:cNvPicPr/>
          <p:nvPr/>
        </p:nvPicPr>
        <p:blipFill>
          <a:blip r:embed="rId1" cstate="print"/>
          <a:stretch>
            <a:fillRect/>
          </a:stretch>
        </p:blipFill>
        <p:spPr>
          <a:xfrm>
            <a:off x="6756400" y="2430145"/>
            <a:ext cx="5080000" cy="3556000"/>
          </a:xfrm>
          <a:prstGeom prst="rect">
            <a:avLst/>
          </a:prstGeom>
          <a:noFill/>
          <a:ln w="9525">
            <a:noFill/>
          </a:ln>
        </p:spPr>
      </p:pic>
      <p:sp>
        <p:nvSpPr>
          <p:cNvPr id="2" name="内容占位符 2"/>
          <p:cNvSpPr>
            <a:spLocks noGrp="1"/>
          </p:cNvSpPr>
          <p:nvPr/>
        </p:nvSpPr>
        <p:spPr>
          <a:xfrm>
            <a:off x="838200" y="1825625"/>
            <a:ext cx="6337935" cy="4351655"/>
          </a:xfrm>
          <a:prstGeom prst="rect">
            <a:avLst/>
          </a:prstGeom>
          <a:noFill/>
          <a:ln>
            <a:noFill/>
          </a:ln>
        </p:spPr>
        <p:txBody>
          <a:bodyPr vert="horz" wrap="square" lIns="91440" tIns="45720" rIns="91440" bIns="45720" numCol="1" anchor="t" anchorCtr="0" compatLnSpc="1"/>
          <a:lstStyle>
            <a:lvl1pPr marL="469900" indent="-469900" algn="l" rtl="0" fontAlgn="base">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lvl="1" indent="-436880" algn="l" rtl="0" fontAlgn="base">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lvl="2" indent="-395605" algn="l" rtl="0" fontAlgn="base">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lvl="3" indent="-387350" algn="l" rtl="0" fontAlgn="base">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lvl="4" indent="-398780" algn="l" rtl="0" fontAlgn="base">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a:lstStyle>
          <a:p>
            <a:endParaRPr lang="zh-CN" altLang="en-US" dirty="0">
              <a:latin typeface="楷体" panose="02010609060101010101" charset="-122"/>
              <a:ea typeface="楷体" panose="02010609060101010101" charset="-122"/>
              <a:cs typeface="楷体" panose="02010609060101010101" charset="-122"/>
            </a:endParaRPr>
          </a:p>
          <a:p>
            <a:endParaRPr lang="en-US" altLang="zh-CN" sz="2800" dirty="0" smtClean="0">
              <a:latin typeface="华文中宋" panose="02010600040101010101" pitchFamily="2" charset="-122"/>
              <a:ea typeface="华文中宋" panose="02010600040101010101" pitchFamily="2" charset="-122"/>
              <a:sym typeface="+mn-ea"/>
            </a:endParaRPr>
          </a:p>
          <a:p>
            <a:r>
              <a:rPr lang="zh-CN" altLang="zh-CN" sz="2800" dirty="0" smtClean="0">
                <a:ea typeface="华文中宋" panose="02010600040101010101" pitchFamily="2" charset="-122"/>
              </a:rPr>
              <a:t>中国梦是国家的、民族的，也是每一个中国人的。在实现中国梦的实践中大学生如何才能尽快找到实现自己理想的路径？</a:t>
            </a:r>
            <a:endParaRPr lang="zh-CN" altLang="zh-CN" sz="2800" dirty="0" smtClean="0">
              <a:ea typeface="华文中宋" panose="0201060004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47638" y="147638"/>
            <a:ext cx="11896725" cy="6562725"/>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0" name="矩形 259"/>
          <p:cNvSpPr>
            <a:spLocks noChangeArrowheads="1"/>
          </p:cNvSpPr>
          <p:nvPr/>
        </p:nvSpPr>
        <p:spPr bwMode="auto">
          <a:xfrm>
            <a:off x="4224338" y="5788025"/>
            <a:ext cx="3743325" cy="307975"/>
          </a:xfrm>
          <a:prstGeom prst="rect">
            <a:avLst/>
          </a:prstGeom>
          <a:noFill/>
          <a:ln>
            <a:noFill/>
          </a:ln>
        </p:spPr>
        <p:txBody>
          <a:bodyPr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di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all"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charset="0"/>
              </a:rPr>
              <a:t>汇报单位：输入公司名称</a:t>
            </a:r>
            <a:endParaRPr kumimoji="0" lang="zh-CN" altLang="en-US" sz="2000" b="1" i="0" u="none" strike="noStrike" kern="1200" cap="all"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charset="0"/>
            </a:endParaRPr>
          </a:p>
        </p:txBody>
      </p:sp>
      <p:sp>
        <p:nvSpPr>
          <p:cNvPr id="11" name="矩形 259"/>
          <p:cNvSpPr>
            <a:spLocks noChangeArrowheads="1"/>
          </p:cNvSpPr>
          <p:nvPr/>
        </p:nvSpPr>
        <p:spPr bwMode="auto">
          <a:xfrm>
            <a:off x="4224338" y="6316663"/>
            <a:ext cx="3743325" cy="306388"/>
          </a:xfrm>
          <a:prstGeom prst="rect">
            <a:avLst/>
          </a:prstGeom>
          <a:noFill/>
          <a:ln>
            <a:noFill/>
          </a:ln>
        </p:spPr>
        <p:txBody>
          <a:bodyPr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dist"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2000" b="1" i="0" u="none" strike="noStrike" kern="1200" cap="all"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charset="0"/>
              </a:rPr>
              <a:t>汇报时间：</a:t>
            </a:r>
            <a:r>
              <a:rPr kumimoji="0" lang="en-US" altLang="zh-CN" sz="2000" b="1" i="0" u="none" strike="noStrike" kern="1200" cap="all"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charset="0"/>
              </a:rPr>
              <a:t>20XX.1.15</a:t>
            </a:r>
            <a:endParaRPr kumimoji="0" lang="zh-CN" altLang="en-US" sz="2000" b="1" i="0" u="none" strike="noStrike" kern="1200" cap="all"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charset="0"/>
            </a:endParaRPr>
          </a:p>
        </p:txBody>
      </p:sp>
      <p:sp>
        <p:nvSpPr>
          <p:cNvPr id="9" name="文本框 5"/>
          <p:cNvSpPr txBox="1">
            <a:spLocks noChangeArrowheads="1"/>
          </p:cNvSpPr>
          <p:nvPr/>
        </p:nvSpPr>
        <p:spPr bwMode="auto">
          <a:xfrm>
            <a:off x="4667250" y="2298700"/>
            <a:ext cx="2903538" cy="990600"/>
          </a:xfrm>
          <a:prstGeom prst="rect">
            <a:avLst/>
          </a:prstGeom>
          <a:noFill/>
          <a:ln>
            <a:noFill/>
          </a:ln>
        </p:spPr>
        <p:txBody>
          <a:bodyPr wrap="none" lIns="66989" tIns="33494" rIns="66989" bIns="33494">
            <a:spAutoFit/>
          </a:bodyPr>
          <a:lstStyle>
            <a:lvl1pPr eaLnBrk="0" hangingPunct="0">
              <a:defRPr>
                <a:solidFill>
                  <a:schemeClr val="tx1"/>
                </a:solidFill>
                <a:latin typeface="等线" panose="02010600030101010101" pitchFamily="2" charset="-122"/>
                <a:ea typeface="等线" panose="02010600030101010101" pitchFamily="2" charset="-122"/>
              </a:defRPr>
            </a:lvl1pPr>
            <a:lvl2pPr marL="742950" indent="-285750" eaLnBrk="0" hangingPunct="0">
              <a:defRPr>
                <a:solidFill>
                  <a:schemeClr val="tx1"/>
                </a:solidFill>
                <a:latin typeface="等线" panose="02010600030101010101" pitchFamily="2" charset="-122"/>
                <a:ea typeface="等线" panose="02010600030101010101" pitchFamily="2" charset="-122"/>
              </a:defRPr>
            </a:lvl2pPr>
            <a:lvl3pPr marL="1143000" indent="-228600" eaLnBrk="0" hangingPunct="0">
              <a:defRPr>
                <a:solidFill>
                  <a:schemeClr val="tx1"/>
                </a:solidFill>
                <a:latin typeface="等线" panose="02010600030101010101" pitchFamily="2" charset="-122"/>
                <a:ea typeface="等线" panose="02010600030101010101" pitchFamily="2" charset="-122"/>
              </a:defRPr>
            </a:lvl3pPr>
            <a:lvl4pPr marL="1600200" indent="-228600" eaLnBrk="0" hangingPunct="0">
              <a:defRPr>
                <a:solidFill>
                  <a:schemeClr val="tx1"/>
                </a:solidFill>
                <a:latin typeface="等线" panose="02010600030101010101" pitchFamily="2" charset="-122"/>
                <a:ea typeface="等线" panose="02010600030101010101" pitchFamily="2" charset="-122"/>
              </a:defRPr>
            </a:lvl4pPr>
            <a:lvl5pPr marL="2057400" indent="-228600" eaLnBrk="0" hangingPunct="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6000" b="1" i="0" u="none" strike="noStrike" kern="1200" cap="none" spc="0" normalizeH="0" baseline="0" noProof="0" dirty="0" smtClean="0">
                <a:ln>
                  <a:noFill/>
                </a:ln>
                <a:solidFill>
                  <a:srgbClr val="DC0917"/>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方正小标宋简体"/>
              </a:rPr>
              <a:t>谢  </a:t>
            </a:r>
            <a:r>
              <a:rPr kumimoji="0" lang="en-US" altLang="zh-CN" sz="6000" b="1" i="0" u="none" strike="noStrike" kern="1200" cap="none" spc="0" normalizeH="0" baseline="0" noProof="0" dirty="0" err="1" smtClean="0">
                <a:ln>
                  <a:noFill/>
                </a:ln>
                <a:solidFill>
                  <a:srgbClr val="DC0917"/>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方正小标宋简体"/>
              </a:rPr>
              <a:t>谢</a:t>
            </a:r>
            <a:r>
              <a:rPr kumimoji="0" lang="en-US" altLang="zh-CN" sz="6000" b="1" i="0" u="none" strike="noStrike" kern="1200" cap="none" spc="0" normalizeH="0" baseline="0" noProof="0" dirty="0" smtClean="0">
                <a:ln>
                  <a:noFill/>
                </a:ln>
                <a:solidFill>
                  <a:srgbClr val="DC0917"/>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方正小标宋简体"/>
              </a:rPr>
              <a:t>！</a:t>
            </a:r>
            <a:endParaRPr kumimoji="0" lang="en-US" altLang="zh-CN" sz="6000" b="1" i="0" u="none" strike="noStrike" kern="1200" cap="none" spc="0" normalizeH="0" baseline="0" noProof="0" dirty="0" smtClean="0">
              <a:ln>
                <a:noFill/>
              </a:ln>
              <a:solidFill>
                <a:srgbClr val="DC0917"/>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方正小标宋简体"/>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1800" dirty="0">
                <a:sym typeface="+mn-ea"/>
              </a:rPr>
              <a:t>为什么说鹦哥岭的大学生选择的是“一种有远见的生活方式”？(6分)</a:t>
            </a:r>
            <a:endParaRPr lang="zh-CN" altLang="en-US" sz="1800" dirty="0">
              <a:sym typeface="+mn-ea"/>
            </a:endParaRPr>
          </a:p>
          <a:p>
            <a:pPr marL="0" marR="0" lvl="0" indent="0" algn="ctr" defTabSz="914400" rtl="0" eaLnBrk="1" fontAlgn="auto" latinLnBrk="0" hangingPunct="1">
              <a:lnSpc>
                <a:spcPct val="100000"/>
              </a:lnSpc>
              <a:spcBef>
                <a:spcPct val="0"/>
              </a:spcBef>
              <a:spcAft>
                <a:spcPct val="0"/>
              </a:spcAft>
              <a:buClrTx/>
              <a:buSzTx/>
              <a:buFontTx/>
              <a:buNone/>
              <a:defRPr/>
            </a:pPr>
            <a:r>
              <a:rPr lang="zh-CN" altLang="en-US" sz="1800" dirty="0">
                <a:sym typeface="+mn-ea"/>
              </a:rPr>
              <a:t>(2)怎样看待“理想很丰满，现实很骨感”这种说法？</a:t>
            </a: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rPr>
              <a:t>为什么说鹦哥岭的大学生选择的是“一种有远见的生活方式”</a:t>
            </a: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rPr>
              <a:t>？</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rPr>
              <a:t>课程导入</a:t>
            </a:r>
            <a:endParaRPr kumimoji="0" lang="zh-CN" altLang="en-US" sz="3200" b="1" i="0" u="none" strike="noStrike" kern="1200" cap="none" spc="0" normalizeH="0" baseline="0" noProof="0" dirty="0">
              <a:ln>
                <a:noFill/>
              </a:ln>
              <a:solidFill>
                <a:srgbClr val="000000"/>
              </a:solidFill>
              <a:effectLst/>
              <a:uLnTx/>
              <a:uFillTx/>
              <a:latin typeface="方正粗黑宋简体" panose="02000000000000000000" pitchFamily="2" charset="-122"/>
              <a:ea typeface="方正粗黑宋简体" panose="02000000000000000000" pitchFamily="2" charset="-122"/>
              <a:cs typeface="+mn-cs"/>
            </a:endParaRPr>
          </a:p>
        </p:txBody>
      </p:sp>
      <p:sp>
        <p:nvSpPr>
          <p:cNvPr id="4" name="文本框 3"/>
          <p:cNvSpPr txBox="1"/>
          <p:nvPr/>
        </p:nvSpPr>
        <p:spPr>
          <a:xfrm>
            <a:off x="632460" y="2412365"/>
            <a:ext cx="5040630" cy="368300"/>
          </a:xfrm>
          <a:prstGeom prst="rect">
            <a:avLst/>
          </a:prstGeom>
          <a:noFill/>
        </p:spPr>
        <p:txBody>
          <a:bodyPr wrap="square" rtlCol="0">
            <a:spAutoFit/>
          </a:bodyPr>
          <a:lstStyle/>
          <a:p>
            <a:endParaRPr lang="zh-CN" altLang="en-US"/>
          </a:p>
        </p:txBody>
      </p:sp>
      <p:sp>
        <p:nvSpPr>
          <p:cNvPr id="3" name="文本框 2"/>
          <p:cNvSpPr txBox="1"/>
          <p:nvPr/>
        </p:nvSpPr>
        <p:spPr>
          <a:xfrm>
            <a:off x="94615" y="1791970"/>
            <a:ext cx="8693785" cy="4799965"/>
          </a:xfrm>
          <a:prstGeom prst="rect">
            <a:avLst/>
          </a:prstGeom>
          <a:noFill/>
        </p:spPr>
        <p:txBody>
          <a:bodyPr wrap="square" rtlCol="0">
            <a:spAutoFit/>
          </a:bodyPr>
          <a:lstStyle/>
          <a:p>
            <a:r>
              <a:rPr lang="en-US" altLang="zh-CN"/>
              <a:t>    </a:t>
            </a:r>
            <a:r>
              <a:rPr lang="zh-CN" altLang="en-US"/>
              <a:t>鹦哥岭是海南省陆地面积最大的自然保护区、区内分布着完整的垂直带谱，在我国热带雨林生态系统保存上独占鳌头，这里山高路远，条件艰苦，一直难以招聘到具有较高专业素质的工作人员。</a:t>
            </a:r>
            <a:endParaRPr lang="zh-CN" altLang="en-US"/>
          </a:p>
          <a:p>
            <a:endParaRPr lang="zh-CN" altLang="en-US"/>
          </a:p>
          <a:p>
            <a:r>
              <a:rPr lang="en-US" altLang="zh-CN"/>
              <a:t>    </a:t>
            </a:r>
            <a:r>
              <a:rPr lang="zh-CN" altLang="en-US"/>
              <a:t>自2007年起，先后有27名大学毕业生(2名博士、4名硕士、21名本科生)放弃大城市的优越生活，陆续从全国各地来到鹦哥岭保护区工作，在关爱森林的同时，还要想办法帮这里的百姓致富！在鹦哥岭通过试点而大面积推广“稻鸭共育”的方法，带动当地人致富，大学生们说：“我们感到由衷的幸福和快乐，也深切地感受到，这就是我们工作的意义和存在的价值。”</a:t>
            </a:r>
            <a:endParaRPr lang="zh-CN" altLang="en-US"/>
          </a:p>
          <a:p>
            <a:r>
              <a:rPr lang="en-US" altLang="zh-CN"/>
              <a:t>    </a:t>
            </a:r>
            <a:r>
              <a:rPr lang="zh-CN" altLang="en-US"/>
              <a:t>5年过去了，27名大学生一直坚守在鹦哥岭，他们甘于寂寞，乐于风险，发现新的物种，是敬业的科研工作者，引来环保理念，是先进理念的传播者，心系百姓喜忧，是黎苗族兄弟的贴心人。一份职业，背负三份责任，三个角色的完美融合，让我们看到了甘于寂寞的坚守力量和不甘于寂寞的奋斗精神，也让我们懂得了自己手中的笔，脚下的路，心中的秤要靠什么来指引，他们选择了一种远见的生活方式。</a:t>
            </a:r>
            <a:endParaRPr lang="zh-CN" altLang="en-US"/>
          </a:p>
          <a:p>
            <a:r>
              <a:rPr lang="en-US" altLang="zh-CN"/>
              <a:t>    </a:t>
            </a:r>
            <a:r>
              <a:rPr lang="zh-CN" altLang="en-US"/>
              <a:t>每到毕业季，总有一些大学毕业生发出“理想很丰满，现实很骨感”的感慨，究竟如何看待理想与现实的关系，鹦哥岭的大学生们用他们的实际行动给出了最响亮的回答。</a:t>
            </a:r>
            <a:endParaRPr lang="zh-CN" altLang="en-US"/>
          </a:p>
        </p:txBody>
      </p:sp>
      <p:pic>
        <p:nvPicPr>
          <p:cNvPr id="5" name="图片 4" descr="cce29d7627774a49040bfa383f343ecf_1333918162_h75IFH"/>
          <p:cNvPicPr>
            <a:picLocks noChangeAspect="1"/>
          </p:cNvPicPr>
          <p:nvPr/>
        </p:nvPicPr>
        <p:blipFill>
          <a:blip r:embed="rId1" cstate="print"/>
          <a:stretch>
            <a:fillRect/>
          </a:stretch>
        </p:blipFill>
        <p:spPr>
          <a:xfrm>
            <a:off x="9184640" y="1791970"/>
            <a:ext cx="2806065" cy="4204335"/>
          </a:xfrm>
          <a:prstGeom prst="rect">
            <a:avLst/>
          </a:prstGeom>
        </p:spPr>
      </p:pic>
    </p:spTree>
  </p:cSld>
  <p:clrMapOvr>
    <a:masterClrMapping/>
  </p:clrMapOvr>
  <p:transition>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5"/>
          <p:cNvSpPr/>
          <p:nvPr/>
        </p:nvSpPr>
        <p:spPr>
          <a:xfrm>
            <a:off x="2288540" y="2516505"/>
            <a:ext cx="1589405" cy="982345"/>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Impact" panose="020B0806030902050204" pitchFamily="34" charset="0"/>
              </a:rPr>
              <a:t>01</a:t>
            </a:r>
            <a:endParaRPr lang="en-US" altLang="zh-CN" sz="4000" b="1" dirty="0">
              <a:latin typeface="Impact" panose="020B0806030902050204" pitchFamily="34" charset="0"/>
            </a:endParaRPr>
          </a:p>
        </p:txBody>
      </p:sp>
      <p:sp>
        <p:nvSpPr>
          <p:cNvPr id="5" name="圆角矩形 6"/>
          <p:cNvSpPr/>
          <p:nvPr/>
        </p:nvSpPr>
        <p:spPr>
          <a:xfrm>
            <a:off x="4425950" y="2386330"/>
            <a:ext cx="6250305" cy="1257300"/>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华文中宋" panose="02010600040101010101" pitchFamily="2" charset="-122"/>
                <a:ea typeface="华文中宋" panose="02010600040101010101" pitchFamily="2" charset="-122"/>
              </a:rPr>
              <a:t>如何看待理想与现实的矛盾？</a:t>
            </a:r>
            <a:endParaRPr lang="zh-CN" altLang="en-US" sz="3600" b="1" dirty="0">
              <a:latin typeface="华文中宋" panose="02010600040101010101" pitchFamily="2" charset="-122"/>
              <a:ea typeface="华文中宋" panose="02010600040101010101" pitchFamily="2" charset="-122"/>
            </a:endParaRP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0645" y="598170"/>
            <a:ext cx="11982450" cy="6745605"/>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3200" b="1" noProof="0" dirty="0" smtClean="0">
                <a:solidFill>
                  <a:schemeClr val="bg1"/>
                </a:solidFill>
                <a:latin typeface="方正粗黑宋简体" panose="02000000000000000000" pitchFamily="2" charset="-122"/>
                <a:ea typeface="方正粗黑宋简体" panose="02000000000000000000" pitchFamily="2" charset="-122"/>
              </a:rPr>
              <a:t>理想与现实的关系</a:t>
            </a:r>
            <a:r>
              <a:rPr lang="en-US" altLang="zh-CN" sz="3200" b="1" noProof="0" dirty="0" smtClean="0">
                <a:solidFill>
                  <a:schemeClr val="bg1"/>
                </a:solidFill>
                <a:latin typeface="方正粗黑宋简体" panose="02000000000000000000" pitchFamily="2" charset="-122"/>
                <a:ea typeface="方正粗黑宋简体" panose="02000000000000000000" pitchFamily="2" charset="-122"/>
              </a:rPr>
              <a:t>---</a:t>
            </a:r>
            <a:r>
              <a:rPr lang="zh-CN" altLang="en-US" sz="3200" b="1" noProof="0" dirty="0" smtClean="0">
                <a:solidFill>
                  <a:schemeClr val="bg1"/>
                </a:solidFill>
                <a:latin typeface="方正粗黑宋简体" panose="02000000000000000000" pitchFamily="2" charset="-122"/>
                <a:ea typeface="方正粗黑宋简体" panose="02000000000000000000" pitchFamily="2" charset="-122"/>
              </a:rPr>
              <a:t>理想丰满，现实骨感？</a:t>
            </a:r>
            <a:endParaRPr kumimoji="0" lang="zh-CN" altLang="en-US" sz="3200" b="1" i="0" u="none" strike="noStrike" kern="1200" cap="none" spc="0" normalizeH="0" baseline="0" noProof="0" dirty="0" smtClean="0">
              <a:ln>
                <a:noFill/>
              </a:ln>
              <a:solidFill>
                <a:schemeClr val="bg1"/>
              </a:solidFill>
              <a:effectLst/>
              <a:uLnTx/>
              <a:uFillTx/>
              <a:latin typeface="方正粗黑宋简体" panose="02000000000000000000" pitchFamily="2" charset="-122"/>
              <a:ea typeface="方正粗黑宋简体" panose="02000000000000000000" pitchFamily="2" charset="-122"/>
              <a:cs typeface="+mn-cs"/>
            </a:endParaRPr>
          </a:p>
        </p:txBody>
      </p:sp>
      <p:sp>
        <p:nvSpPr>
          <p:cNvPr id="4" name="矩形 3"/>
          <p:cNvSpPr/>
          <p:nvPr/>
        </p:nvSpPr>
        <p:spPr>
          <a:xfrm>
            <a:off x="5232400" y="4568825"/>
            <a:ext cx="2894965"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理想来源于现实，是对现实的反映</a:t>
            </a:r>
            <a:endParaRPr lang="zh-CN" altLang="en-US"/>
          </a:p>
        </p:txBody>
      </p:sp>
      <p:sp>
        <p:nvSpPr>
          <p:cNvPr id="5" name="矩形 4"/>
          <p:cNvSpPr/>
          <p:nvPr/>
        </p:nvSpPr>
        <p:spPr>
          <a:xfrm>
            <a:off x="8922385" y="4655185"/>
            <a:ext cx="2501900" cy="9105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理想可以转化为现实</a:t>
            </a:r>
            <a:endParaRPr lang="zh-CN" altLang="en-US"/>
          </a:p>
        </p:txBody>
      </p:sp>
      <p:sp>
        <p:nvSpPr>
          <p:cNvPr id="8" name="矩形 7"/>
          <p:cNvSpPr/>
          <p:nvPr/>
        </p:nvSpPr>
        <p:spPr>
          <a:xfrm>
            <a:off x="1226185" y="4493260"/>
            <a:ext cx="2395855" cy="1216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理想高于现实，是现实的升华</a:t>
            </a:r>
            <a:endParaRPr lang="zh-CN" altLang="en-US"/>
          </a:p>
        </p:txBody>
      </p:sp>
      <p:sp>
        <p:nvSpPr>
          <p:cNvPr id="13" name="矩形 12"/>
          <p:cNvSpPr/>
          <p:nvPr/>
        </p:nvSpPr>
        <p:spPr>
          <a:xfrm>
            <a:off x="4206875" y="2383155"/>
            <a:ext cx="3881755" cy="11410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理想和现实的关系</a:t>
            </a:r>
            <a:endParaRPr lang="zh-CN" altLang="en-US"/>
          </a:p>
        </p:txBody>
      </p:sp>
      <p:cxnSp>
        <p:nvCxnSpPr>
          <p:cNvPr id="23" name="直接箭头连接符 22"/>
          <p:cNvCxnSpPr/>
          <p:nvPr/>
        </p:nvCxnSpPr>
        <p:spPr>
          <a:xfrm flipH="1">
            <a:off x="3469005" y="3648710"/>
            <a:ext cx="1207770" cy="7569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6171565" y="3665220"/>
            <a:ext cx="9525" cy="7766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7983220" y="3703320"/>
            <a:ext cx="1543050" cy="6807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79535" y="266097"/>
            <a:ext cx="8420550" cy="799223"/>
          </a:xfrm>
          <a:prstGeom prst="rect">
            <a:avLst/>
          </a:prstGeom>
        </p:spPr>
        <p:txBody>
          <a:bodyPr/>
          <a:lstStyle/>
          <a:p>
            <a:pPr algn="ctr">
              <a:spcBef>
                <a:spcPct val="0"/>
              </a:spcBef>
            </a:pPr>
            <a:r>
              <a:rPr lang="zh-CN" altLang="en-US" sz="4000" b="1" dirty="0">
                <a:latin typeface="+mj-lt"/>
                <a:ea typeface="华文隶书" panose="02010800040101010101" pitchFamily="2" charset="-122"/>
                <a:cs typeface="+mj-cs"/>
              </a:rPr>
              <a:t>辩证看待理想与现实的矛盾</a:t>
            </a:r>
            <a:endParaRPr lang="en-US" altLang="zh-CN" sz="4000" b="1" dirty="0" smtClean="0">
              <a:latin typeface="+mj-lt"/>
              <a:ea typeface="华文隶书" panose="02010800040101010101" pitchFamily="2" charset="-122"/>
              <a:cs typeface="+mj-cs"/>
            </a:endParaRPr>
          </a:p>
        </p:txBody>
      </p:sp>
      <p:sp>
        <p:nvSpPr>
          <p:cNvPr id="11" name="MH_Other_1"/>
          <p:cNvSpPr>
            <a:spLocks noChangeArrowheads="1"/>
          </p:cNvSpPr>
          <p:nvPr>
            <p:custDataLst>
              <p:tags r:id="rId1"/>
            </p:custDataLst>
          </p:nvPr>
        </p:nvSpPr>
        <p:spPr bwMode="auto">
          <a:xfrm>
            <a:off x="6066405" y="2569868"/>
            <a:ext cx="476251" cy="355497"/>
          </a:xfrm>
          <a:prstGeom prst="diamond">
            <a:avLst/>
          </a:prstGeom>
          <a:solidFill>
            <a:srgbClr val="CFEDE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lnSpc>
                <a:spcPct val="130000"/>
              </a:lnSpc>
            </a:pPr>
            <a:endParaRPr lang="zh-CN" altLang="en-US" sz="100">
              <a:solidFill>
                <a:srgbClr val="FFFFFF"/>
              </a:solidFill>
              <a:ea typeface="微软雅黑" panose="020B0503020204020204" pitchFamily="34" charset="-122"/>
            </a:endParaRPr>
          </a:p>
        </p:txBody>
      </p:sp>
      <p:sp>
        <p:nvSpPr>
          <p:cNvPr id="12" name="MH_Other_2"/>
          <p:cNvSpPr>
            <a:spLocks noChangeArrowheads="1"/>
          </p:cNvSpPr>
          <p:nvPr>
            <p:custDataLst>
              <p:tags r:id="rId2"/>
            </p:custDataLst>
          </p:nvPr>
        </p:nvSpPr>
        <p:spPr bwMode="auto">
          <a:xfrm>
            <a:off x="6066405" y="2974565"/>
            <a:ext cx="476251" cy="357084"/>
          </a:xfrm>
          <a:prstGeom prst="diamond">
            <a:avLst/>
          </a:prstGeom>
          <a:solidFill>
            <a:srgbClr val="CFEDE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lnSpc>
                <a:spcPct val="130000"/>
              </a:lnSpc>
            </a:pPr>
            <a:endParaRPr lang="zh-CN" altLang="en-US" sz="100">
              <a:solidFill>
                <a:srgbClr val="FFFFFF"/>
              </a:solidFill>
              <a:ea typeface="微软雅黑" panose="020B0503020204020204" pitchFamily="34" charset="-122"/>
            </a:endParaRPr>
          </a:p>
        </p:txBody>
      </p:sp>
      <p:sp>
        <p:nvSpPr>
          <p:cNvPr id="13" name="MH_Other_3"/>
          <p:cNvSpPr>
            <a:spLocks noChangeArrowheads="1"/>
          </p:cNvSpPr>
          <p:nvPr>
            <p:custDataLst>
              <p:tags r:id="rId3"/>
            </p:custDataLst>
          </p:nvPr>
        </p:nvSpPr>
        <p:spPr bwMode="auto">
          <a:xfrm>
            <a:off x="6341572" y="2773010"/>
            <a:ext cx="474133" cy="355497"/>
          </a:xfrm>
          <a:prstGeom prst="diamond">
            <a:avLst/>
          </a:prstGeom>
          <a:solidFill>
            <a:srgbClr val="95D7B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lnSpc>
                <a:spcPct val="130000"/>
              </a:lnSpc>
            </a:pPr>
            <a:endParaRPr lang="zh-CN" altLang="en-US" sz="100">
              <a:solidFill>
                <a:srgbClr val="FFFFFF"/>
              </a:solidFill>
              <a:ea typeface="微软雅黑" panose="020B0503020204020204" pitchFamily="34" charset="-122"/>
            </a:endParaRPr>
          </a:p>
        </p:txBody>
      </p:sp>
      <p:sp>
        <p:nvSpPr>
          <p:cNvPr id="14" name="MH_Other_4"/>
          <p:cNvSpPr/>
          <p:nvPr>
            <p:custDataLst>
              <p:tags r:id="rId4"/>
            </p:custDataLst>
          </p:nvPr>
        </p:nvSpPr>
        <p:spPr>
          <a:xfrm>
            <a:off x="5554171" y="2441319"/>
            <a:ext cx="713317" cy="1018880"/>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3">
              <a:lumMod val="20000"/>
              <a:lumOff val="80000"/>
            </a:schemeClr>
          </a:solidFill>
        </p:spPr>
        <p:txBody>
          <a:bodyPr lIns="108839" tIns="54419" rIns="108839" bIns="54419" anchor="ctr"/>
          <a:lstStyle/>
          <a:p>
            <a:pPr algn="just">
              <a:lnSpc>
                <a:spcPct val="130000"/>
              </a:lnSpc>
              <a:defRPr/>
            </a:pPr>
            <a:endParaRPr lang="zh-CN" altLang="en-US" sz="100" dirty="0" err="1">
              <a:solidFill>
                <a:srgbClr val="FFFFFF"/>
              </a:solidFill>
              <a:ea typeface="微软雅黑" panose="020B0503020204020204" pitchFamily="34" charset="-122"/>
            </a:endParaRPr>
          </a:p>
        </p:txBody>
      </p:sp>
      <p:sp>
        <p:nvSpPr>
          <p:cNvPr id="15" name="MH_Other_5"/>
          <p:cNvSpPr/>
          <p:nvPr>
            <p:custDataLst>
              <p:tags r:id="rId5"/>
            </p:custDataLst>
          </p:nvPr>
        </p:nvSpPr>
        <p:spPr bwMode="auto">
          <a:xfrm>
            <a:off x="5516071" y="2441319"/>
            <a:ext cx="679451" cy="1018880"/>
          </a:xfrm>
          <a:custGeom>
            <a:avLst/>
            <a:gdLst>
              <a:gd name="T0" fmla="*/ 36 w 1806862"/>
              <a:gd name="T1" fmla="*/ 0 h 3612822"/>
              <a:gd name="T2" fmla="*/ 143580 w 1806862"/>
              <a:gd name="T3" fmla="*/ 143580 h 3612822"/>
              <a:gd name="T4" fmla="*/ 36 w 1806862"/>
              <a:gd name="T5" fmla="*/ 287160 h 3612822"/>
              <a:gd name="T6" fmla="*/ 0 w 1806862"/>
              <a:gd name="T7" fmla="*/ 287124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rgbClr val="76CB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7140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900" b="1" dirty="0" smtClean="0">
                <a:solidFill>
                  <a:srgbClr val="FFFFFF"/>
                </a:solidFill>
                <a:ea typeface="微软雅黑" panose="020B0503020204020204" pitchFamily="34" charset="-122"/>
              </a:rPr>
              <a:t>1</a:t>
            </a:r>
            <a:endParaRPr lang="zh-CN" altLang="en-US" sz="2900" b="1" dirty="0">
              <a:solidFill>
                <a:srgbClr val="FFFFFF"/>
              </a:solidFill>
              <a:ea typeface="微软雅黑" panose="020B0503020204020204" pitchFamily="34" charset="-122"/>
            </a:endParaRPr>
          </a:p>
        </p:txBody>
      </p:sp>
      <p:sp>
        <p:nvSpPr>
          <p:cNvPr id="16" name="MH_Text_1"/>
          <p:cNvSpPr/>
          <p:nvPr>
            <p:custDataLst>
              <p:tags r:id="rId6"/>
            </p:custDataLst>
          </p:nvPr>
        </p:nvSpPr>
        <p:spPr>
          <a:xfrm>
            <a:off x="6815705" y="2997336"/>
            <a:ext cx="4174290" cy="935617"/>
          </a:xfrm>
          <a:prstGeom prst="rect">
            <a:avLst/>
          </a:prstGeom>
        </p:spPr>
        <p:txBody>
          <a:bodyPr lIns="108839" tIns="54419" rIns="108839" bIns="54419">
            <a:noAutofit/>
          </a:bodyPr>
          <a:lstStyle/>
          <a:p>
            <a:pPr>
              <a:lnSpc>
                <a:spcPct val="120000"/>
              </a:lnSpc>
              <a:defRPr/>
            </a:pPr>
            <a:r>
              <a:rPr lang="zh-CN" altLang="en-US" sz="2000" dirty="0">
                <a:latin typeface="微软雅黑" panose="020B0503020204020204" pitchFamily="34" charset="-122"/>
                <a:ea typeface="微软雅黑" panose="020B0503020204020204" pitchFamily="34" charset="-122"/>
              </a:rPr>
              <a:t>假如理想与现实完全等同，那么理想的存在就没有意义。</a:t>
            </a:r>
            <a:endParaRPr lang="zh-CN" altLang="en-US" sz="2000" dirty="0">
              <a:latin typeface="微软雅黑" panose="020B0503020204020204" pitchFamily="34" charset="-122"/>
              <a:ea typeface="微软雅黑" panose="020B0503020204020204" pitchFamily="34" charset="-122"/>
            </a:endParaRPr>
          </a:p>
        </p:txBody>
      </p:sp>
      <p:sp>
        <p:nvSpPr>
          <p:cNvPr id="17" name="MH_SubTitle_1"/>
          <p:cNvSpPr/>
          <p:nvPr>
            <p:custDataLst>
              <p:tags r:id="rId7"/>
            </p:custDataLst>
          </p:nvPr>
        </p:nvSpPr>
        <p:spPr>
          <a:xfrm>
            <a:off x="6815705" y="2375806"/>
            <a:ext cx="4030349" cy="603520"/>
          </a:xfrm>
          <a:prstGeom prst="rect">
            <a:avLst/>
          </a:prstGeom>
        </p:spPr>
        <p:txBody>
          <a:bodyPr lIns="108839" tIns="54419" rIns="108839" bIns="54419" anchor="b">
            <a:normAutofit/>
          </a:bodyPr>
          <a:lstStyle/>
          <a:p>
            <a:pPr>
              <a:defRPr/>
            </a:pPr>
            <a:r>
              <a:rPr lang="zh-CN" altLang="en-US" sz="100" b="1" kern="0" dirty="0" smtClean="0">
                <a:ea typeface="微软雅黑" panose="020B0503020204020204" pitchFamily="34" charset="-122"/>
              </a:rPr>
              <a:t>理想与现实存在</a:t>
            </a:r>
            <a:r>
              <a:rPr lang="zh-CN" altLang="en-US" sz="100" b="1" kern="0" dirty="0" smtClean="0">
                <a:solidFill>
                  <a:srgbClr val="FF0000"/>
                </a:solidFill>
                <a:ea typeface="微软雅黑" panose="020B0503020204020204" pitchFamily="34" charset="-122"/>
              </a:rPr>
              <a:t>对立</a:t>
            </a:r>
            <a:r>
              <a:rPr lang="zh-CN" altLang="en-US" sz="100" b="1" kern="0" dirty="0" smtClean="0">
                <a:ea typeface="微软雅黑" panose="020B0503020204020204" pitchFamily="34" charset="-122"/>
              </a:rPr>
              <a:t>的一面</a:t>
            </a:r>
            <a:endParaRPr lang="zh-CN" altLang="en-US" sz="100" b="1" dirty="0">
              <a:ea typeface="微软雅黑" panose="020B0503020204020204" pitchFamily="34" charset="-122"/>
            </a:endParaRPr>
          </a:p>
        </p:txBody>
      </p:sp>
      <p:sp>
        <p:nvSpPr>
          <p:cNvPr id="18" name="MH_Other_11"/>
          <p:cNvSpPr>
            <a:spLocks noChangeArrowheads="1"/>
          </p:cNvSpPr>
          <p:nvPr>
            <p:custDataLst>
              <p:tags r:id="rId8"/>
            </p:custDataLst>
          </p:nvPr>
        </p:nvSpPr>
        <p:spPr bwMode="auto">
          <a:xfrm>
            <a:off x="6094649" y="4632911"/>
            <a:ext cx="476251" cy="355497"/>
          </a:xfrm>
          <a:prstGeom prst="diamond">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lnSpc>
                <a:spcPct val="130000"/>
              </a:lnSpc>
            </a:pPr>
            <a:endParaRPr lang="zh-CN" altLang="en-US" sz="100">
              <a:solidFill>
                <a:srgbClr val="FFFFFF"/>
              </a:solidFill>
              <a:ea typeface="微软雅黑" panose="020B0503020204020204" pitchFamily="34" charset="-122"/>
            </a:endParaRPr>
          </a:p>
        </p:txBody>
      </p:sp>
      <p:sp>
        <p:nvSpPr>
          <p:cNvPr id="19" name="MH_Other_12"/>
          <p:cNvSpPr>
            <a:spLocks noChangeArrowheads="1"/>
          </p:cNvSpPr>
          <p:nvPr>
            <p:custDataLst>
              <p:tags r:id="rId9"/>
            </p:custDataLst>
          </p:nvPr>
        </p:nvSpPr>
        <p:spPr bwMode="auto">
          <a:xfrm>
            <a:off x="6094649" y="5037607"/>
            <a:ext cx="476251" cy="357084"/>
          </a:xfrm>
          <a:prstGeom prst="diamond">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lnSpc>
                <a:spcPct val="130000"/>
              </a:lnSpc>
            </a:pPr>
            <a:endParaRPr lang="zh-CN" altLang="en-US" sz="100">
              <a:solidFill>
                <a:srgbClr val="FFFFFF"/>
              </a:solidFill>
              <a:ea typeface="微软雅黑" panose="020B0503020204020204" pitchFamily="34" charset="-122"/>
            </a:endParaRPr>
          </a:p>
        </p:txBody>
      </p:sp>
      <p:sp>
        <p:nvSpPr>
          <p:cNvPr id="20" name="MH_Other_13"/>
          <p:cNvSpPr>
            <a:spLocks noChangeArrowheads="1"/>
          </p:cNvSpPr>
          <p:nvPr>
            <p:custDataLst>
              <p:tags r:id="rId10"/>
            </p:custDataLst>
          </p:nvPr>
        </p:nvSpPr>
        <p:spPr bwMode="auto">
          <a:xfrm>
            <a:off x="6369815" y="4836052"/>
            <a:ext cx="474133" cy="355497"/>
          </a:xfrm>
          <a:prstGeom prst="diamond">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lnSpc>
                <a:spcPct val="130000"/>
              </a:lnSpc>
            </a:pPr>
            <a:endParaRPr lang="zh-CN" altLang="en-US" sz="100">
              <a:solidFill>
                <a:srgbClr val="FFFFFF"/>
              </a:solidFill>
              <a:ea typeface="微软雅黑" panose="020B0503020204020204" pitchFamily="34" charset="-122"/>
            </a:endParaRPr>
          </a:p>
        </p:txBody>
      </p:sp>
      <p:sp>
        <p:nvSpPr>
          <p:cNvPr id="21" name="MH_Other_14"/>
          <p:cNvSpPr/>
          <p:nvPr>
            <p:custDataLst>
              <p:tags r:id="rId11"/>
            </p:custDataLst>
          </p:nvPr>
        </p:nvSpPr>
        <p:spPr>
          <a:xfrm>
            <a:off x="5582415" y="4504362"/>
            <a:ext cx="713317" cy="1018880"/>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2">
              <a:lumMod val="20000"/>
              <a:lumOff val="80000"/>
            </a:schemeClr>
          </a:solidFill>
        </p:spPr>
        <p:txBody>
          <a:bodyPr lIns="108839" tIns="54419" rIns="108839" bIns="54419" anchor="ctr"/>
          <a:lstStyle/>
          <a:p>
            <a:pPr algn="just">
              <a:lnSpc>
                <a:spcPct val="130000"/>
              </a:lnSpc>
              <a:defRPr/>
            </a:pPr>
            <a:endParaRPr lang="zh-CN" altLang="en-US" sz="100" dirty="0" err="1">
              <a:solidFill>
                <a:srgbClr val="FFFFFF"/>
              </a:solidFill>
              <a:ea typeface="微软雅黑" panose="020B0503020204020204" pitchFamily="34" charset="-122"/>
            </a:endParaRPr>
          </a:p>
        </p:txBody>
      </p:sp>
      <p:sp>
        <p:nvSpPr>
          <p:cNvPr id="22" name="MH_Other_15"/>
          <p:cNvSpPr/>
          <p:nvPr>
            <p:custDataLst>
              <p:tags r:id="rId12"/>
            </p:custDataLst>
          </p:nvPr>
        </p:nvSpPr>
        <p:spPr bwMode="auto">
          <a:xfrm>
            <a:off x="5544315" y="4504362"/>
            <a:ext cx="679451" cy="1018880"/>
          </a:xfrm>
          <a:custGeom>
            <a:avLst/>
            <a:gdLst>
              <a:gd name="T0" fmla="*/ 36 w 1806862"/>
              <a:gd name="T1" fmla="*/ 0 h 3612822"/>
              <a:gd name="T2" fmla="*/ 143580 w 1806862"/>
              <a:gd name="T3" fmla="*/ 143580 h 3612822"/>
              <a:gd name="T4" fmla="*/ 36 w 1806862"/>
              <a:gd name="T5" fmla="*/ 287160 h 3612822"/>
              <a:gd name="T6" fmla="*/ 0 w 1806862"/>
              <a:gd name="T7" fmla="*/ 287124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7140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900" b="1" dirty="0" smtClean="0">
                <a:solidFill>
                  <a:srgbClr val="FFFFFF"/>
                </a:solidFill>
                <a:ea typeface="微软雅黑" panose="020B0503020204020204" pitchFamily="34" charset="-122"/>
              </a:rPr>
              <a:t>2</a:t>
            </a:r>
            <a:endParaRPr lang="zh-CN" altLang="en-US" sz="2900" b="1" dirty="0">
              <a:solidFill>
                <a:srgbClr val="FFFFFF"/>
              </a:solidFill>
              <a:ea typeface="微软雅黑" panose="020B0503020204020204" pitchFamily="34" charset="-122"/>
            </a:endParaRPr>
          </a:p>
        </p:txBody>
      </p:sp>
      <p:sp>
        <p:nvSpPr>
          <p:cNvPr id="23" name="MH_Text_2"/>
          <p:cNvSpPr/>
          <p:nvPr>
            <p:custDataLst>
              <p:tags r:id="rId13"/>
            </p:custDataLst>
          </p:nvPr>
        </p:nvSpPr>
        <p:spPr>
          <a:xfrm>
            <a:off x="6917690" y="4633595"/>
            <a:ext cx="4144645" cy="1637030"/>
          </a:xfrm>
          <a:prstGeom prst="rect">
            <a:avLst/>
          </a:prstGeom>
        </p:spPr>
        <p:txBody>
          <a:bodyPr lIns="108839" tIns="54419" rIns="108839" bIns="54419">
            <a:normAutofit/>
          </a:bodyPr>
          <a:lstStyle/>
          <a:p>
            <a:pPr>
              <a:lnSpc>
                <a:spcPct val="120000"/>
              </a:lnSpc>
            </a:pPr>
            <a:r>
              <a:rPr lang="zh-CN" altLang="en-US" sz="2000" dirty="0">
                <a:latin typeface="微软雅黑" panose="020B0503020204020204" pitchFamily="34" charset="-122"/>
                <a:ea typeface="微软雅黑" panose="020B0503020204020204" pitchFamily="34" charset="-122"/>
              </a:rPr>
              <a:t>现实中包含着理想的因素，孕育着理想的发展；理想中也包含着</a:t>
            </a:r>
            <a:r>
              <a:rPr lang="zh-CN" altLang="en-US" sz="2000" dirty="0" smtClean="0">
                <a:latin typeface="微软雅黑" panose="020B0503020204020204" pitchFamily="34" charset="-122"/>
                <a:ea typeface="微软雅黑" panose="020B0503020204020204" pitchFamily="34" charset="-122"/>
              </a:rPr>
              <a:t>现实。</a:t>
            </a:r>
            <a:endParaRPr lang="zh-CN" altLang="en-US" sz="2000" dirty="0">
              <a:latin typeface="微软雅黑" panose="020B0503020204020204" pitchFamily="34" charset="-122"/>
              <a:ea typeface="微软雅黑" panose="020B0503020204020204" pitchFamily="34" charset="-122"/>
            </a:endParaRPr>
          </a:p>
        </p:txBody>
      </p:sp>
      <p:sp>
        <p:nvSpPr>
          <p:cNvPr id="24" name="MH_SubTitle_2"/>
          <p:cNvSpPr/>
          <p:nvPr>
            <p:custDataLst>
              <p:tags r:id="rId14"/>
            </p:custDataLst>
          </p:nvPr>
        </p:nvSpPr>
        <p:spPr>
          <a:xfrm>
            <a:off x="6843948" y="4148864"/>
            <a:ext cx="3437467" cy="893504"/>
          </a:xfrm>
          <a:prstGeom prst="rect">
            <a:avLst/>
          </a:prstGeom>
        </p:spPr>
        <p:txBody>
          <a:bodyPr lIns="108839" tIns="54419" rIns="108839" bIns="54419" anchor="b">
            <a:normAutofit/>
          </a:bodyPr>
          <a:lstStyle/>
          <a:p>
            <a:r>
              <a:rPr lang="zh-CN" altLang="en-US" sz="100" b="1" kern="0" dirty="0" smtClean="0">
                <a:ea typeface="微软雅黑" panose="020B0503020204020204" pitchFamily="34" charset="-122"/>
                <a:cs typeface="宋体" panose="02010600030101010101" pitchFamily="2" charset="-122"/>
              </a:rPr>
              <a:t>理想与现实又是</a:t>
            </a:r>
            <a:r>
              <a:rPr lang="zh-CN" altLang="en-US" sz="100" b="1" kern="0" dirty="0" smtClean="0">
                <a:solidFill>
                  <a:srgbClr val="FF0000"/>
                </a:solidFill>
                <a:ea typeface="微软雅黑" panose="020B0503020204020204" pitchFamily="34" charset="-122"/>
                <a:cs typeface="宋体" panose="02010600030101010101" pitchFamily="2" charset="-122"/>
              </a:rPr>
              <a:t>统一</a:t>
            </a:r>
            <a:r>
              <a:rPr lang="zh-CN" altLang="en-US" sz="100" b="1" kern="0" dirty="0" smtClean="0">
                <a:ea typeface="微软雅黑" panose="020B0503020204020204" pitchFamily="34" charset="-122"/>
                <a:cs typeface="宋体" panose="02010600030101010101" pitchFamily="2" charset="-122"/>
              </a:rPr>
              <a:t>的</a:t>
            </a:r>
            <a:endParaRPr lang="zh-CN" altLang="en-US" sz="100" b="1" kern="0" dirty="0">
              <a:ea typeface="微软雅黑" panose="020B0503020204020204" pitchFamily="34" charset="-122"/>
              <a:cs typeface="宋体" panose="02010600030101010101" pitchFamily="2" charset="-122"/>
            </a:endParaRPr>
          </a:p>
        </p:txBody>
      </p:sp>
      <p:pic>
        <p:nvPicPr>
          <p:cNvPr id="3" name="图片 2"/>
          <p:cNvPicPr>
            <a:picLocks noChangeAspect="1"/>
          </p:cNvPicPr>
          <p:nvPr/>
        </p:nvPicPr>
        <p:blipFill>
          <a:blip r:embed="rId15" cstate="print"/>
          <a:stretch>
            <a:fillRect/>
          </a:stretch>
        </p:blipFill>
        <p:spPr>
          <a:xfrm>
            <a:off x="245617" y="2343715"/>
            <a:ext cx="4760021" cy="3179694"/>
          </a:xfrm>
          <a:prstGeom prst="rect">
            <a:avLst/>
          </a:prstGeom>
        </p:spPr>
      </p:pic>
    </p:spTree>
  </p:cSld>
  <p:clrMapOvr>
    <a:masterClrMapping/>
  </p:clrMapOvr>
  <p:transition spd="slow" advTm="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bg1"/>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五边形 6"/>
          <p:cNvSpPr/>
          <p:nvPr/>
        </p:nvSpPr>
        <p:spPr>
          <a:xfrm>
            <a:off x="273050" y="300038"/>
            <a:ext cx="9417050" cy="844550"/>
          </a:xfrm>
          <a:prstGeom prst="homePlate">
            <a:avLst>
              <a:gd name="adj" fmla="val 42953"/>
            </a:avLst>
          </a:prstGeom>
          <a:solidFill>
            <a:srgbClr val="DC0917"/>
          </a:solidFill>
          <a:ln>
            <a:solidFill>
              <a:srgbClr val="FF000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方正粗黑宋简体" panose="02000000000000000000" pitchFamily="2" charset="-122"/>
                <a:ea typeface="方正粗黑宋简体" panose="02000000000000000000" pitchFamily="2" charset="-122"/>
                <a:cs typeface="+mn-cs"/>
              </a:rPr>
              <a:t>两种认知偏差：</a:t>
            </a:r>
            <a:endParaRPr kumimoji="0" lang="zh-CN" altLang="en-US" sz="3200" b="1" i="0" u="none" strike="noStrike" kern="1200" cap="none" spc="0" normalizeH="0" baseline="0" noProof="0" dirty="0">
              <a:ln>
                <a:noFill/>
              </a:ln>
              <a:solidFill>
                <a:schemeClr val="bg1"/>
              </a:solidFill>
              <a:effectLst/>
              <a:uLnTx/>
              <a:uFillTx/>
              <a:latin typeface="方正粗黑宋简体" panose="02000000000000000000" pitchFamily="2" charset="-122"/>
              <a:ea typeface="方正粗黑宋简体" panose="02000000000000000000" pitchFamily="2" charset="-122"/>
              <a:cs typeface="+mn-cs"/>
            </a:endParaRPr>
          </a:p>
        </p:txBody>
      </p:sp>
      <p:sp>
        <p:nvSpPr>
          <p:cNvPr id="3" name="云形标注 2"/>
          <p:cNvSpPr/>
          <p:nvPr/>
        </p:nvSpPr>
        <p:spPr>
          <a:xfrm>
            <a:off x="1407795" y="1999615"/>
            <a:ext cx="2846705" cy="205105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理想脱离现实</a:t>
            </a:r>
            <a:endParaRPr lang="zh-CN" altLang="en-US"/>
          </a:p>
        </p:txBody>
      </p:sp>
      <p:sp>
        <p:nvSpPr>
          <p:cNvPr id="4" name="云形标注 3"/>
          <p:cNvSpPr/>
          <p:nvPr/>
        </p:nvSpPr>
        <p:spPr>
          <a:xfrm>
            <a:off x="6775450" y="2267585"/>
            <a:ext cx="3182620" cy="2041525"/>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用现实否定理想</a:t>
            </a:r>
            <a:endParaRPr lang="zh-CN" altLang="en-US"/>
          </a:p>
        </p:txBody>
      </p:sp>
      <p:sp>
        <p:nvSpPr>
          <p:cNvPr id="5" name="文本框 4"/>
          <p:cNvSpPr txBox="1"/>
          <p:nvPr/>
        </p:nvSpPr>
        <p:spPr>
          <a:xfrm>
            <a:off x="784860" y="4961890"/>
            <a:ext cx="9877425" cy="1568450"/>
          </a:xfrm>
          <a:prstGeom prst="rect">
            <a:avLst/>
          </a:prstGeom>
          <a:noFill/>
        </p:spPr>
        <p:txBody>
          <a:bodyPr wrap="square" rtlCol="0">
            <a:spAutoFit/>
          </a:bodyPr>
          <a:lstStyle/>
          <a:p>
            <a:r>
              <a:rPr lang="en-US" altLang="zh-CN" sz="2400"/>
              <a:t>    </a:t>
            </a:r>
            <a:r>
              <a:rPr lang="zh-CN" altLang="en-US" sz="2400"/>
              <a:t>离开现实而言理想，理想就会成为幻想和梦想，离开理想而言现实，现实会成为盲目的命运和冷酷无情的力量</a:t>
            </a:r>
            <a:r>
              <a:rPr lang="en-US" altLang="zh-CN" sz="2400"/>
              <a:t>······</a:t>
            </a:r>
            <a:r>
              <a:rPr lang="zh-CN" altLang="en-US" sz="2400"/>
              <a:t>事实上有许多人埋没在现实之中，为现实所束缚，作现实的奴隶，更有许多人，沉溺于幻想中，不认识现实</a:t>
            </a:r>
            <a:endParaRPr lang="zh-CN" altLang="en-US" sz="2400"/>
          </a:p>
        </p:txBody>
      </p:sp>
    </p:spTree>
  </p:cSld>
  <p:clrMapOvr>
    <a:masterClrMapping/>
  </p:clrMapOvr>
  <p:transition>
    <p:push dir="u"/>
  </p:transition>
  <p:timing>
    <p:tnLst>
      <p:par>
        <p:cTn id="1" dur="indefinite" restart="never" nodeType="tmRoot"/>
      </p:par>
    </p:tnLst>
  </p:timing>
</p:sld>
</file>

<file path=ppt/tags/tag1.xml><?xml version="1.0" encoding="utf-8"?>
<p:tagLst xmlns:p="http://schemas.openxmlformats.org/presentationml/2006/main">
  <p:tag name="MH" val="20161022204741"/>
  <p:tag name="MH_LIBRARY" val="GRAPHIC"/>
  <p:tag name="MH_ORDER" val="Rectangle 1"/>
</p:tagLst>
</file>

<file path=ppt/tags/tag10.xml><?xml version="1.0" encoding="utf-8"?>
<p:tagLst xmlns:p="http://schemas.openxmlformats.org/presentationml/2006/main">
  <p:tag name="MH" val="20210831195736"/>
  <p:tag name="MH_LIBRARY" val="GRAPHIC"/>
  <p:tag name="MH_TYPE" val="Other"/>
  <p:tag name="MH_ORDER" val="11"/>
</p:tagLst>
</file>

<file path=ppt/tags/tag11.xml><?xml version="1.0" encoding="utf-8"?>
<p:tagLst xmlns:p="http://schemas.openxmlformats.org/presentationml/2006/main">
  <p:tag name="MH" val="20210831195736"/>
  <p:tag name="MH_LIBRARY" val="GRAPHIC"/>
  <p:tag name="MH_TYPE" val="Other"/>
  <p:tag name="MH_ORDER" val="12"/>
</p:tagLst>
</file>

<file path=ppt/tags/tag12.xml><?xml version="1.0" encoding="utf-8"?>
<p:tagLst xmlns:p="http://schemas.openxmlformats.org/presentationml/2006/main">
  <p:tag name="MH" val="20210831195736"/>
  <p:tag name="MH_LIBRARY" val="GRAPHIC"/>
  <p:tag name="MH_TYPE" val="Other"/>
  <p:tag name="MH_ORDER" val="13"/>
</p:tagLst>
</file>

<file path=ppt/tags/tag13.xml><?xml version="1.0" encoding="utf-8"?>
<p:tagLst xmlns:p="http://schemas.openxmlformats.org/presentationml/2006/main">
  <p:tag name="MH" val="20210831195736"/>
  <p:tag name="MH_LIBRARY" val="GRAPHIC"/>
  <p:tag name="MH_TYPE" val="Other"/>
  <p:tag name="MH_ORDER" val="14"/>
</p:tagLst>
</file>

<file path=ppt/tags/tag14.xml><?xml version="1.0" encoding="utf-8"?>
<p:tagLst xmlns:p="http://schemas.openxmlformats.org/presentationml/2006/main">
  <p:tag name="MH" val="20210831195736"/>
  <p:tag name="MH_LIBRARY" val="GRAPHIC"/>
  <p:tag name="MH_TYPE" val="Other"/>
  <p:tag name="MH_ORDER" val="15"/>
</p:tagLst>
</file>

<file path=ppt/tags/tag15.xml><?xml version="1.0" encoding="utf-8"?>
<p:tagLst xmlns:p="http://schemas.openxmlformats.org/presentationml/2006/main">
  <p:tag name="MH" val="20210831195736"/>
  <p:tag name="MH_LIBRARY" val="GRAPHIC"/>
  <p:tag name="MH_TYPE" val="Text"/>
  <p:tag name="MH_ORDER" val="2"/>
</p:tagLst>
</file>

<file path=ppt/tags/tag16.xml><?xml version="1.0" encoding="utf-8"?>
<p:tagLst xmlns:p="http://schemas.openxmlformats.org/presentationml/2006/main">
  <p:tag name="MH" val="20210831195736"/>
  <p:tag name="MH_LIBRARY" val="GRAPHIC"/>
  <p:tag name="MH_TYPE" val="SubTitle"/>
  <p:tag name="MH_ORDER" val="2"/>
</p:tagLst>
</file>

<file path=ppt/tags/tag17.xml><?xml version="1.0" encoding="utf-8"?>
<p:tagLst xmlns:p="http://schemas.openxmlformats.org/presentationml/2006/main">
  <p:tag name="KSO_WM_UNIT_PLACING_PICTURE_USER_VIEWPORT" val="{&quot;height&quot;:7800,&quot;width&quot;:6750}"/>
</p:tagLst>
</file>

<file path=ppt/tags/tag18.xml><?xml version="1.0" encoding="utf-8"?>
<p:tagLst xmlns:p="http://schemas.openxmlformats.org/presentationml/2006/main">
  <p:tag name="KSO_WM_UNIT_PLACING_PICTURE_USER_VIEWPORT" val="{&quot;height&quot;:6079,&quot;width&quot;:6674}"/>
</p:tagLst>
</file>

<file path=ppt/tags/tag19.xml><?xml version="1.0" encoding="utf-8"?>
<p:tagLst xmlns:p="http://schemas.openxmlformats.org/presentationml/2006/main">
  <p:tag name="KSO_WM_UNIT_PLACING_PICTURE_USER_VIEWPORT" val="{&quot;height&quot;:10800,&quot;width&quot;:7235}"/>
</p:tagLst>
</file>

<file path=ppt/tags/tag2.xml><?xml version="1.0" encoding="utf-8"?>
<p:tagLst xmlns:p="http://schemas.openxmlformats.org/presentationml/2006/main">
  <p:tag name="MH" val="20161022204741"/>
  <p:tag name="MH_LIBRARY" val="GRAPHIC"/>
  <p:tag name="MH_ORDER" val="Freeform 6"/>
</p:tagLst>
</file>

<file path=ppt/tags/tag20.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2*n_h_i*1_2_1"/>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21.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a"/>
  <p:tag name="KSO_WM_UNIT_INDEX" val="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n1-1"/>
  <p:tag name="KSO_WM_UNIT_ID" val="diagram20171553_2*n_h_a*1_1_1"/>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22.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2"/>
  <p:tag name="KSO_WM_UNIT_ID" val="diagram20171553_2*n_h_i*1_2_2"/>
  <p:tag name="KSO_WM_UNIT_LAYERLEVEL" val="1_1_1"/>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23.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1"/>
  <p:tag name="KSO_WM_UNIT_TEXT_FILL_FORE_SCHEMECOLOR_INDEX" val="13"/>
  <p:tag name="KSO_WM_UNIT_TEXT_FILL_TYPE" val="1"/>
</p:tagLst>
</file>

<file path=ppt/tags/tag24.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3"/>
  <p:tag name="KSO_WM_UNIT_ID" val="diagram20171553_2*n_h_i*1_2_3"/>
  <p:tag name="KSO_WM_UNIT_LAYERLEVEL" val="1_1_1"/>
  <p:tag name="KSO_WM_DIAGRAM_GROUP_CODE" val="n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25.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2*n_h_i*1_2_4"/>
  <p:tag name="KSO_WM_UNIT_LAYERLEVEL" val="1_1_1"/>
  <p:tag name="KSO_WM_DIAGRAM_GROUP_CODE" val="n1-1"/>
  <p:tag name="KSO_WM_UNIT_LINE_FORE_SCHEMECOLOR_INDEX" val="14"/>
  <p:tag name="KSO_WM_UNIT_LINE_FILL_TYPE" val="2"/>
</p:tagLst>
</file>

<file path=ppt/tags/tag26.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5"/>
  <p:tag name="KSO_WM_UNIT_ID" val="diagram20171553_2*n_h_i*1_2_5"/>
  <p:tag name="KSO_WM_UNIT_LAYERLEVEL" val="1_1_1"/>
  <p:tag name="KSO_WM_DIAGRAM_GROUP_CODE" val="n1-1"/>
  <p:tag name="KSO_WM_UNIT_LINE_FORE_SCHEMECOLOR_INDEX" val="14"/>
  <p:tag name="KSO_WM_UNIT_LINE_FILL_TYPE" val="2"/>
</p:tagLst>
</file>

<file path=ppt/tags/tag27.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6"/>
  <p:tag name="KSO_WM_UNIT_ID" val="diagram20171553_2*n_h_i*1_2_6"/>
  <p:tag name="KSO_WM_UNIT_LAYERLEVEL" val="1_1_1"/>
  <p:tag name="KSO_WM_DIAGRAM_GROUP_CODE" val="n1-1"/>
  <p:tag name="KSO_WM_UNIT_LINE_FORE_SCHEMECOLOR_INDEX" val="14"/>
  <p:tag name="KSO_WM_UNIT_LINE_FILL_TYPE" val="2"/>
</p:tagLst>
</file>

<file path=ppt/tags/tag28.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2"/>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2"/>
  <p:tag name="KSO_WM_UNIT_TEXT_FILL_FORE_SCHEMECOLOR_INDEX" val="13"/>
  <p:tag name="KSO_WM_UNIT_TEXT_FILL_TYPE" val="1"/>
</p:tagLst>
</file>

<file path=ppt/tags/tag29.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3"/>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3"/>
  <p:tag name="KSO_WM_UNIT_TEXT_FILL_FORE_SCHEMECOLOR_INDEX" val="13"/>
  <p:tag name="KSO_WM_UNIT_TEXT_FILL_TYPE" val="1"/>
</p:tagLst>
</file>

<file path=ppt/tags/tag3.xml><?xml version="1.0" encoding="utf-8"?>
<p:tagLst xmlns:p="http://schemas.openxmlformats.org/presentationml/2006/main">
  <p:tag name="MH" val="20210831195736"/>
  <p:tag name="MH_LIBRARY" val="GRAPHIC"/>
  <p:tag name="MH_TYPE" val="Other"/>
  <p:tag name="MH_ORDER"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7611_14*l_h_i*1_2_1"/>
  <p:tag name="KSO_WM_TEMPLATE_CATEGORY" val="custom"/>
  <p:tag name="KSO_WM_TEMPLATE_INDEX" val="20207611"/>
  <p:tag name="KSO_WM_UNIT_LAYERLEVEL" val="1_1_1"/>
  <p:tag name="KSO_WM_TAG_VERSION" val="1.0"/>
  <p:tag name="KSO_WM_BEAUTIFY_FLAG" val="#wm#"/>
  <p:tag name="KSO_WM_DIAGRAM_GROUP_CODE" val="l1-5"/>
  <p:tag name="KSO_WM_UNIT_TYPE" val="l_h_i"/>
  <p:tag name="KSO_WM_UNIT_INDEX" val="1_2_1"/>
  <p:tag name="KSO_WM_UNIT_LINE_FORE_SCHEMECOLOR_INDEX" val="5"/>
  <p:tag name="KSO_WM_UNIT_LINE_FILL_TYPE" val="2"/>
  <p:tag name="KSO_WM_UNIT_USESOURCEFORMAT_APPLY" val="1"/>
</p:tagLst>
</file>

<file path=ppt/tags/tag31.xml><?xml version="1.0" encoding="utf-8"?>
<p:tagLst xmlns:p="http://schemas.openxmlformats.org/presentationml/2006/main">
  <p:tag name="KSO_WPP_MARK_KEY" val="3326481b-5796-4a02-9835-e7d9d70c6d65"/>
  <p:tag name="COMMONDATA" val="eyJoZGlkIjoiNDA2MzVhYTcxY2FlY2NjMDc1MzFmMTRmNDNkMzBkNmQifQ=="/>
</p:tagLst>
</file>

<file path=ppt/tags/tag4.xml><?xml version="1.0" encoding="utf-8"?>
<p:tagLst xmlns:p="http://schemas.openxmlformats.org/presentationml/2006/main">
  <p:tag name="MH" val="20210831195736"/>
  <p:tag name="MH_LIBRARY" val="GRAPHIC"/>
  <p:tag name="MH_TYPE" val="Other"/>
  <p:tag name="MH_ORDER" val="2"/>
</p:tagLst>
</file>

<file path=ppt/tags/tag5.xml><?xml version="1.0" encoding="utf-8"?>
<p:tagLst xmlns:p="http://schemas.openxmlformats.org/presentationml/2006/main">
  <p:tag name="MH" val="20210831195736"/>
  <p:tag name="MH_LIBRARY" val="GRAPHIC"/>
  <p:tag name="MH_TYPE" val="Other"/>
  <p:tag name="MH_ORDER" val="3"/>
</p:tagLst>
</file>

<file path=ppt/tags/tag6.xml><?xml version="1.0" encoding="utf-8"?>
<p:tagLst xmlns:p="http://schemas.openxmlformats.org/presentationml/2006/main">
  <p:tag name="MH" val="20210831195736"/>
  <p:tag name="MH_LIBRARY" val="GRAPHIC"/>
  <p:tag name="MH_TYPE" val="Other"/>
  <p:tag name="MH_ORDER" val="4"/>
</p:tagLst>
</file>

<file path=ppt/tags/tag7.xml><?xml version="1.0" encoding="utf-8"?>
<p:tagLst xmlns:p="http://schemas.openxmlformats.org/presentationml/2006/main">
  <p:tag name="MH" val="20210831195736"/>
  <p:tag name="MH_LIBRARY" val="GRAPHIC"/>
  <p:tag name="MH_TYPE" val="Other"/>
  <p:tag name="MH_ORDER" val="5"/>
</p:tagLst>
</file>

<file path=ppt/tags/tag8.xml><?xml version="1.0" encoding="utf-8"?>
<p:tagLst xmlns:p="http://schemas.openxmlformats.org/presentationml/2006/main">
  <p:tag name="MH" val="20210831195736"/>
  <p:tag name="MH_LIBRARY" val="GRAPHIC"/>
  <p:tag name="MH_TYPE" val="Text"/>
  <p:tag name="MH_ORDER" val="1"/>
</p:tagLst>
</file>

<file path=ppt/tags/tag9.xml><?xml version="1.0" encoding="utf-8"?>
<p:tagLst xmlns:p="http://schemas.openxmlformats.org/presentationml/2006/main">
  <p:tag name="MH" val="20210831195736"/>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lumMod val="100000"/>
              </a:schemeClr>
            </a:gs>
            <a:gs pos="100000">
              <a:schemeClr val="bg1">
                <a:lumMod val="85000"/>
              </a:schemeClr>
            </a:gs>
          </a:gsLst>
          <a:lin ang="5400000" scaled="1"/>
          <a:tileRect/>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alpha val="40000"/>
            </a:schemeClr>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4259</Words>
  <Application>WPS 演示</Application>
  <PresentationFormat>自定义</PresentationFormat>
  <Paragraphs>330</Paragraphs>
  <Slides>41</Slides>
  <Notes>18</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41</vt:i4>
      </vt:variant>
    </vt:vector>
  </HeadingPairs>
  <TitlesOfParts>
    <vt:vector size="65" baseType="lpstr">
      <vt:lpstr>Arial</vt:lpstr>
      <vt:lpstr>宋体</vt:lpstr>
      <vt:lpstr>Wingdings</vt:lpstr>
      <vt:lpstr>等线</vt:lpstr>
      <vt:lpstr>等线 Light</vt:lpstr>
      <vt:lpstr>Calibri Light</vt:lpstr>
      <vt:lpstr>Calibri</vt:lpstr>
      <vt:lpstr>华文细黑</vt:lpstr>
      <vt:lpstr>微软雅黑</vt:lpstr>
      <vt:lpstr>黑体</vt:lpstr>
      <vt:lpstr>Arial Unicode MS</vt:lpstr>
      <vt:lpstr>华文中宋</vt:lpstr>
      <vt:lpstr>方正粗黑宋简体</vt:lpstr>
      <vt:lpstr>华文隶书</vt:lpstr>
      <vt:lpstr>方正魏碑简体</vt:lpstr>
      <vt:lpstr>华文新魏</vt:lpstr>
      <vt:lpstr>方正小标宋简体</vt:lpstr>
      <vt:lpstr>等线</vt:lpstr>
      <vt:lpstr>Impact</vt:lpstr>
      <vt:lpstr>Verdana</vt:lpstr>
      <vt:lpstr>楷体</vt:lpstr>
      <vt:lpstr>Office 主题​​</vt:lpstr>
      <vt:lpstr>1_第一PPT，www.1ppt.com</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永不服输的中国自由式滑雪运动员谷爱凌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玲子</cp:lastModifiedBy>
  <cp:revision>425</cp:revision>
  <dcterms:created xsi:type="dcterms:W3CDTF">2020-08-06T07:56:00Z</dcterms:created>
  <dcterms:modified xsi:type="dcterms:W3CDTF">2022-11-12T16:00:14Z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ICV">
    <vt:lpwstr>3D06C5E52C6848BCB5F9415187C75E1D</vt:lpwstr>
  </property>
</Properties>
</file>